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1"/>
  </p:sldMasterIdLst>
  <p:notesMasterIdLst>
    <p:notesMasterId r:id="rId52"/>
  </p:notesMasterIdLst>
  <p:sldIdLst>
    <p:sldId id="256" r:id="rId2"/>
    <p:sldId id="257" r:id="rId3"/>
    <p:sldId id="258" r:id="rId4"/>
    <p:sldId id="259" r:id="rId5"/>
    <p:sldId id="263" r:id="rId6"/>
    <p:sldId id="260" r:id="rId7"/>
    <p:sldId id="261" r:id="rId8"/>
    <p:sldId id="262" r:id="rId9"/>
    <p:sldId id="264" r:id="rId10"/>
    <p:sldId id="266"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287" r:id="rId45"/>
    <p:sldId id="299" r:id="rId46"/>
    <p:sldId id="301" r:id="rId47"/>
    <p:sldId id="302" r:id="rId48"/>
    <p:sldId id="303" r:id="rId49"/>
    <p:sldId id="305" r:id="rId50"/>
    <p:sldId id="30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p:restoredTop sz="94531"/>
  </p:normalViewPr>
  <p:slideViewPr>
    <p:cSldViewPr snapToGrid="0" snapToObjects="1">
      <p:cViewPr>
        <p:scale>
          <a:sx n="102" d="100"/>
          <a:sy n="102" d="100"/>
        </p:scale>
        <p:origin x="14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OLS Ex.D</c:v>
                </c:pt>
              </c:strCache>
            </c:strRef>
          </c:tx>
          <c:spPr>
            <a:ln w="28575" cap="rnd">
              <a:solidFill>
                <a:srgbClr val="FF000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Sheet1!$B$2:$B$131</c:f>
              <c:numCache>
                <c:formatCode>General</c:formatCode>
                <c:ptCount val="130"/>
                <c:pt idx="0">
                  <c:v>10191.107547171099</c:v>
                </c:pt>
                <c:pt idx="1">
                  <c:v>9270.7075471697899</c:v>
                </c:pt>
                <c:pt idx="2">
                  <c:v>9052.1075471697895</c:v>
                </c:pt>
                <c:pt idx="3">
                  <c:v>8905.5075471697892</c:v>
                </c:pt>
                <c:pt idx="4">
                  <c:v>9232.3075471697903</c:v>
                </c:pt>
                <c:pt idx="5">
                  <c:v>9345.3075471697794</c:v>
                </c:pt>
                <c:pt idx="6">
                  <c:v>9007.9075471697906</c:v>
                </c:pt>
                <c:pt idx="7">
                  <c:v>8959.7075471697899</c:v>
                </c:pt>
                <c:pt idx="8">
                  <c:v>9406.3075471697903</c:v>
                </c:pt>
                <c:pt idx="9">
                  <c:v>9345.3075471697794</c:v>
                </c:pt>
                <c:pt idx="10">
                  <c:v>9126.7075471697899</c:v>
                </c:pt>
                <c:pt idx="11">
                  <c:v>9015.7075471697899</c:v>
                </c:pt>
                <c:pt idx="12">
                  <c:v>9403.5075471697892</c:v>
                </c:pt>
                <c:pt idx="13">
                  <c:v>9674.1075471697895</c:v>
                </c:pt>
                <c:pt idx="14">
                  <c:v>9436.9075471697906</c:v>
                </c:pt>
                <c:pt idx="15">
                  <c:v>9393.5075471697892</c:v>
                </c:pt>
                <c:pt idx="16">
                  <c:v>9646.1075471697895</c:v>
                </c:pt>
                <c:pt idx="17">
                  <c:v>10185.5075471698</c:v>
                </c:pt>
                <c:pt idx="18">
                  <c:v>10178.1075471698</c:v>
                </c:pt>
                <c:pt idx="19">
                  <c:v>10257.707547169801</c:v>
                </c:pt>
                <c:pt idx="20">
                  <c:v>10146.9075471698</c:v>
                </c:pt>
                <c:pt idx="21">
                  <c:v>10844.1075471698</c:v>
                </c:pt>
                <c:pt idx="22">
                  <c:v>11494.307547169799</c:v>
                </c:pt>
                <c:pt idx="23">
                  <c:v>11513.707547169801</c:v>
                </c:pt>
                <c:pt idx="24">
                  <c:v>11340.9075471698</c:v>
                </c:pt>
                <c:pt idx="25">
                  <c:v>11415.5075471698</c:v>
                </c:pt>
                <c:pt idx="26">
                  <c:v>11625.5075471698</c:v>
                </c:pt>
                <c:pt idx="27">
                  <c:v>11075.707547169801</c:v>
                </c:pt>
                <c:pt idx="28">
                  <c:v>10874.307547169799</c:v>
                </c:pt>
                <c:pt idx="29">
                  <c:v>10572.5075471698</c:v>
                </c:pt>
                <c:pt idx="30">
                  <c:v>11068.307547169799</c:v>
                </c:pt>
                <c:pt idx="31">
                  <c:v>10937.1075471698</c:v>
                </c:pt>
                <c:pt idx="32">
                  <c:v>10649.1075471698</c:v>
                </c:pt>
                <c:pt idx="33">
                  <c:v>10449.9075471698</c:v>
                </c:pt>
                <c:pt idx="34">
                  <c:v>10429.1075471698</c:v>
                </c:pt>
                <c:pt idx="35">
                  <c:v>10703.1075471698</c:v>
                </c:pt>
                <c:pt idx="36">
                  <c:v>10187.707547169801</c:v>
                </c:pt>
                <c:pt idx="37">
                  <c:v>10083.5075471698</c:v>
                </c:pt>
                <c:pt idx="38">
                  <c:v>9978.7075471697899</c:v>
                </c:pt>
                <c:pt idx="39">
                  <c:v>10393.5075471698</c:v>
                </c:pt>
                <c:pt idx="40">
                  <c:v>9869.7075471697899</c:v>
                </c:pt>
                <c:pt idx="41">
                  <c:v>9555.5075471697892</c:v>
                </c:pt>
                <c:pt idx="42">
                  <c:v>9584.5075471697892</c:v>
                </c:pt>
                <c:pt idx="43">
                  <c:v>9940.1075471697895</c:v>
                </c:pt>
                <c:pt idx="44">
                  <c:v>9712.1075471697895</c:v>
                </c:pt>
                <c:pt idx="45">
                  <c:v>9435.9075471697906</c:v>
                </c:pt>
                <c:pt idx="46">
                  <c:v>9307.7075471697899</c:v>
                </c:pt>
                <c:pt idx="47">
                  <c:v>9968.3075471697903</c:v>
                </c:pt>
                <c:pt idx="48">
                  <c:v>10027.307547169799</c:v>
                </c:pt>
                <c:pt idx="49">
                  <c:v>9611.5075471697892</c:v>
                </c:pt>
                <c:pt idx="50">
                  <c:v>10254.5075471698</c:v>
                </c:pt>
                <c:pt idx="51">
                  <c:v>10198.1075471698</c:v>
                </c:pt>
                <c:pt idx="52">
                  <c:v>10198.1075471698</c:v>
                </c:pt>
                <c:pt idx="53">
                  <c:v>10150.9433962276</c:v>
                </c:pt>
                <c:pt idx="54">
                  <c:v>9230.5433962262396</c:v>
                </c:pt>
                <c:pt idx="55">
                  <c:v>9011.9433962262392</c:v>
                </c:pt>
                <c:pt idx="56">
                  <c:v>8865.3433962262498</c:v>
                </c:pt>
                <c:pt idx="57">
                  <c:v>9192.1433962262399</c:v>
                </c:pt>
                <c:pt idx="58">
                  <c:v>9305.1433962262399</c:v>
                </c:pt>
                <c:pt idx="59">
                  <c:v>8967.7433962262494</c:v>
                </c:pt>
                <c:pt idx="60">
                  <c:v>8919.5433962262396</c:v>
                </c:pt>
                <c:pt idx="61">
                  <c:v>9366.1433962262508</c:v>
                </c:pt>
                <c:pt idx="62">
                  <c:v>9305.1433962262399</c:v>
                </c:pt>
                <c:pt idx="63">
                  <c:v>9086.5433962262396</c:v>
                </c:pt>
                <c:pt idx="64">
                  <c:v>8975.5433962262505</c:v>
                </c:pt>
                <c:pt idx="65">
                  <c:v>9363.3433962262498</c:v>
                </c:pt>
                <c:pt idx="66">
                  <c:v>9633.9433962262392</c:v>
                </c:pt>
                <c:pt idx="67">
                  <c:v>9396.7433962262494</c:v>
                </c:pt>
                <c:pt idx="68">
                  <c:v>9353.3433962262407</c:v>
                </c:pt>
                <c:pt idx="69">
                  <c:v>9605.9433962262392</c:v>
                </c:pt>
                <c:pt idx="70">
                  <c:v>10145.343396226201</c:v>
                </c:pt>
                <c:pt idx="71">
                  <c:v>10137.943396226199</c:v>
                </c:pt>
                <c:pt idx="72">
                  <c:v>10217.5433962262</c:v>
                </c:pt>
                <c:pt idx="73">
                  <c:v>10106.7433962262</c:v>
                </c:pt>
                <c:pt idx="74">
                  <c:v>10803.943396226199</c:v>
                </c:pt>
                <c:pt idx="75">
                  <c:v>11454.1433962262</c:v>
                </c:pt>
                <c:pt idx="76">
                  <c:v>11473.5433962262</c:v>
                </c:pt>
                <c:pt idx="77">
                  <c:v>11300.7433962262</c:v>
                </c:pt>
                <c:pt idx="78">
                  <c:v>11375.343396226201</c:v>
                </c:pt>
                <c:pt idx="79">
                  <c:v>11585.343396226201</c:v>
                </c:pt>
                <c:pt idx="80">
                  <c:v>11035.5433962262</c:v>
                </c:pt>
                <c:pt idx="81">
                  <c:v>10834.1433962262</c:v>
                </c:pt>
                <c:pt idx="82">
                  <c:v>10532.343396226201</c:v>
                </c:pt>
                <c:pt idx="83">
                  <c:v>11028.1433962262</c:v>
                </c:pt>
                <c:pt idx="84">
                  <c:v>10896.943396226199</c:v>
                </c:pt>
                <c:pt idx="85">
                  <c:v>10608.943396226199</c:v>
                </c:pt>
                <c:pt idx="86">
                  <c:v>10409.7433962262</c:v>
                </c:pt>
                <c:pt idx="87">
                  <c:v>10388.943396226199</c:v>
                </c:pt>
                <c:pt idx="88">
                  <c:v>10662.943396226199</c:v>
                </c:pt>
                <c:pt idx="89">
                  <c:v>10147.5433962262</c:v>
                </c:pt>
                <c:pt idx="90">
                  <c:v>10043.343396226201</c:v>
                </c:pt>
                <c:pt idx="91">
                  <c:v>9938.5433962262396</c:v>
                </c:pt>
                <c:pt idx="92">
                  <c:v>10353.343396226201</c:v>
                </c:pt>
                <c:pt idx="93">
                  <c:v>9829.5433962262505</c:v>
                </c:pt>
                <c:pt idx="94">
                  <c:v>9515.3433962262498</c:v>
                </c:pt>
                <c:pt idx="95">
                  <c:v>9544.3433962262498</c:v>
                </c:pt>
                <c:pt idx="96">
                  <c:v>9899.9433962262392</c:v>
                </c:pt>
                <c:pt idx="97">
                  <c:v>9671.9433962262392</c:v>
                </c:pt>
                <c:pt idx="98">
                  <c:v>9395.7433962262494</c:v>
                </c:pt>
                <c:pt idx="99">
                  <c:v>9267.5433962262396</c:v>
                </c:pt>
                <c:pt idx="100">
                  <c:v>9928.1433962262399</c:v>
                </c:pt>
                <c:pt idx="101">
                  <c:v>9987.1433962262508</c:v>
                </c:pt>
                <c:pt idx="102">
                  <c:v>9571.3433962262407</c:v>
                </c:pt>
                <c:pt idx="103">
                  <c:v>10214.343396226201</c:v>
                </c:pt>
                <c:pt idx="104">
                  <c:v>10157.943396226199</c:v>
                </c:pt>
                <c:pt idx="105">
                  <c:v>10110.779245284</c:v>
                </c:pt>
                <c:pt idx="106">
                  <c:v>9190.3792452827001</c:v>
                </c:pt>
                <c:pt idx="107">
                  <c:v>8971.7792452826998</c:v>
                </c:pt>
                <c:pt idx="108">
                  <c:v>8825.1792452826994</c:v>
                </c:pt>
                <c:pt idx="109">
                  <c:v>9151.9792452827005</c:v>
                </c:pt>
                <c:pt idx="110">
                  <c:v>9264.9792452827005</c:v>
                </c:pt>
                <c:pt idx="111">
                  <c:v>8927.5792452827009</c:v>
                </c:pt>
                <c:pt idx="112">
                  <c:v>8879.3792452827001</c:v>
                </c:pt>
                <c:pt idx="113">
                  <c:v>9325.9792452827005</c:v>
                </c:pt>
                <c:pt idx="114">
                  <c:v>9264.9792452827005</c:v>
                </c:pt>
                <c:pt idx="115">
                  <c:v>9046.3792452827001</c:v>
                </c:pt>
                <c:pt idx="116">
                  <c:v>8935.3792452827001</c:v>
                </c:pt>
                <c:pt idx="117">
                  <c:v>9323.1792452826994</c:v>
                </c:pt>
                <c:pt idx="118">
                  <c:v>9593.7792452826998</c:v>
                </c:pt>
                <c:pt idx="119">
                  <c:v>9356.5792452827009</c:v>
                </c:pt>
                <c:pt idx="120">
                  <c:v>9313.1792452826994</c:v>
                </c:pt>
                <c:pt idx="121">
                  <c:v>9565.7792452826998</c:v>
                </c:pt>
                <c:pt idx="122">
                  <c:v>10105.179245282699</c:v>
                </c:pt>
                <c:pt idx="123">
                  <c:v>10097.7792452827</c:v>
                </c:pt>
                <c:pt idx="124">
                  <c:v>10177.3792452827</c:v>
                </c:pt>
                <c:pt idx="125">
                  <c:v>10066.579245282701</c:v>
                </c:pt>
                <c:pt idx="126">
                  <c:v>10763.7792452827</c:v>
                </c:pt>
                <c:pt idx="127">
                  <c:v>11413.979245282701</c:v>
                </c:pt>
                <c:pt idx="128">
                  <c:v>11433.3792452827</c:v>
                </c:pt>
                <c:pt idx="129">
                  <c:v>10939.490357192501</c:v>
                </c:pt>
              </c:numCache>
            </c:numRef>
          </c:val>
          <c:smooth val="0"/>
          <c:extLst>
            <c:ext xmlns:c16="http://schemas.microsoft.com/office/drawing/2014/chart" uri="{C3380CC4-5D6E-409C-BE32-E72D297353CC}">
              <c16:uniqueId val="{00000000-72AA-0A4A-AD56-6D551A07677F}"/>
            </c:ext>
          </c:extLst>
        </c:ser>
        <c:ser>
          <c:idx val="1"/>
          <c:order val="1"/>
          <c:tx>
            <c:strRef>
              <c:f>Sheet1!$C$1</c:f>
              <c:strCache>
                <c:ptCount val="1"/>
                <c:pt idx="0">
                  <c:v>Ridge Ex.D</c:v>
                </c:pt>
              </c:strCache>
            </c:strRef>
          </c:tx>
          <c:spPr>
            <a:ln w="28575" cap="rnd">
              <a:solidFill>
                <a:schemeClr val="tx1"/>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Sheet1!$C$2:$C$131</c:f>
              <c:numCache>
                <c:formatCode>General</c:formatCode>
                <c:ptCount val="130"/>
                <c:pt idx="0">
                  <c:v>10190.4992817863</c:v>
                </c:pt>
                <c:pt idx="1">
                  <c:v>9394.9133195828399</c:v>
                </c:pt>
                <c:pt idx="2">
                  <c:v>9189.2713190416107</c:v>
                </c:pt>
                <c:pt idx="3">
                  <c:v>9084.8378690518693</c:v>
                </c:pt>
                <c:pt idx="4">
                  <c:v>9449.5754266827898</c:v>
                </c:pt>
                <c:pt idx="5">
                  <c:v>9704.0748055800304</c:v>
                </c:pt>
                <c:pt idx="6">
                  <c:v>9480.9379079794708</c:v>
                </c:pt>
                <c:pt idx="7">
                  <c:v>9440.0892224433592</c:v>
                </c:pt>
                <c:pt idx="8">
                  <c:v>9677.6580001749808</c:v>
                </c:pt>
                <c:pt idx="9">
                  <c:v>10184.990727209801</c:v>
                </c:pt>
                <c:pt idx="10">
                  <c:v>10178.0038033656</c:v>
                </c:pt>
                <c:pt idx="11">
                  <c:v>9324.4775457569394</c:v>
                </c:pt>
                <c:pt idx="12">
                  <c:v>10252.822717131199</c:v>
                </c:pt>
                <c:pt idx="13">
                  <c:v>10148.5780073242</c:v>
                </c:pt>
                <c:pt idx="14">
                  <c:v>10804.337615991801</c:v>
                </c:pt>
                <c:pt idx="15">
                  <c:v>11415.889117328899</c:v>
                </c:pt>
                <c:pt idx="16">
                  <c:v>11434.1106233546</c:v>
                </c:pt>
                <c:pt idx="17">
                  <c:v>11271.5489993021</c:v>
                </c:pt>
                <c:pt idx="18">
                  <c:v>11341.691709733001</c:v>
                </c:pt>
                <c:pt idx="19">
                  <c:v>11539.191629741101</c:v>
                </c:pt>
                <c:pt idx="20">
                  <c:v>11022.0242405266</c:v>
                </c:pt>
                <c:pt idx="21">
                  <c:v>10832.5617175271</c:v>
                </c:pt>
                <c:pt idx="22">
                  <c:v>9118.5758633919904</c:v>
                </c:pt>
                <c:pt idx="23">
                  <c:v>10548.637383869</c:v>
                </c:pt>
                <c:pt idx="24">
                  <c:v>11014.9608924397</c:v>
                </c:pt>
                <c:pt idx="25">
                  <c:v>10891.528681881</c:v>
                </c:pt>
                <c:pt idx="26">
                  <c:v>10620.6105562022</c:v>
                </c:pt>
                <c:pt idx="27">
                  <c:v>10433.2177102852</c:v>
                </c:pt>
                <c:pt idx="28">
                  <c:v>10413.627843803901</c:v>
                </c:pt>
                <c:pt idx="29">
                  <c:v>10671.3267184298</c:v>
                </c:pt>
                <c:pt idx="30">
                  <c:v>10186.5165423254</c:v>
                </c:pt>
                <c:pt idx="31">
                  <c:v>10088.4808688626</c:v>
                </c:pt>
                <c:pt idx="32">
                  <c:v>9989.8808945268502</c:v>
                </c:pt>
                <c:pt idx="33">
                  <c:v>8980.4045892909598</c:v>
                </c:pt>
                <c:pt idx="34">
                  <c:v>10379.9913420465</c:v>
                </c:pt>
                <c:pt idx="35">
                  <c:v>9887.2804245225198</c:v>
                </c:pt>
                <c:pt idx="36">
                  <c:v>9591.7191843809305</c:v>
                </c:pt>
                <c:pt idx="37">
                  <c:v>9618.97169174187</c:v>
                </c:pt>
                <c:pt idx="38">
                  <c:v>9953.4239976210793</c:v>
                </c:pt>
                <c:pt idx="39">
                  <c:v>9738.9425933011207</c:v>
                </c:pt>
                <c:pt idx="40">
                  <c:v>9479.1243589981095</c:v>
                </c:pt>
                <c:pt idx="41">
                  <c:v>9358.5148827825506</c:v>
                </c:pt>
                <c:pt idx="42">
                  <c:v>9979.8502140698292</c:v>
                </c:pt>
                <c:pt idx="43">
                  <c:v>10035.321046713099</c:v>
                </c:pt>
                <c:pt idx="44">
                  <c:v>9287.5201101261791</c:v>
                </c:pt>
                <c:pt idx="45">
                  <c:v>9644.1709617538909</c:v>
                </c:pt>
                <c:pt idx="46">
                  <c:v>10248.951973015301</c:v>
                </c:pt>
                <c:pt idx="47">
                  <c:v>10195.8778707977</c:v>
                </c:pt>
                <c:pt idx="48">
                  <c:v>10195.853627268199</c:v>
                </c:pt>
                <c:pt idx="49">
                  <c:v>9393.6863330408305</c:v>
                </c:pt>
                <c:pt idx="50">
                  <c:v>9076.30398891</c:v>
                </c:pt>
                <c:pt idx="51">
                  <c:v>9030.9430266921299</c:v>
                </c:pt>
                <c:pt idx="52">
                  <c:v>9450.9906681467601</c:v>
                </c:pt>
                <c:pt idx="53">
                  <c:v>10152.7640141627</c:v>
                </c:pt>
                <c:pt idx="54">
                  <c:v>9357.1780519592703</c:v>
                </c:pt>
                <c:pt idx="55">
                  <c:v>9151.5360514180393</c:v>
                </c:pt>
                <c:pt idx="56">
                  <c:v>9047.1026014282997</c:v>
                </c:pt>
                <c:pt idx="57">
                  <c:v>9411.8401590592202</c:v>
                </c:pt>
                <c:pt idx="58">
                  <c:v>9666.3395379564608</c:v>
                </c:pt>
                <c:pt idx="59">
                  <c:v>9443.2026403558993</c:v>
                </c:pt>
                <c:pt idx="60">
                  <c:v>9402.3539548197896</c:v>
                </c:pt>
                <c:pt idx="61">
                  <c:v>9639.9227325514094</c:v>
                </c:pt>
                <c:pt idx="62">
                  <c:v>10147.2554595862</c:v>
                </c:pt>
                <c:pt idx="63">
                  <c:v>10140.268535742</c:v>
                </c:pt>
                <c:pt idx="64">
                  <c:v>9286.7422781333808</c:v>
                </c:pt>
                <c:pt idx="65">
                  <c:v>10215.0874495076</c:v>
                </c:pt>
                <c:pt idx="66">
                  <c:v>10110.8427397006</c:v>
                </c:pt>
                <c:pt idx="67">
                  <c:v>10766.6023483683</c:v>
                </c:pt>
                <c:pt idx="68">
                  <c:v>11378.153849705301</c:v>
                </c:pt>
                <c:pt idx="69">
                  <c:v>11396.375355730999</c:v>
                </c:pt>
                <c:pt idx="70">
                  <c:v>11233.8137316785</c:v>
                </c:pt>
                <c:pt idx="71">
                  <c:v>11303.9564421095</c:v>
                </c:pt>
                <c:pt idx="72">
                  <c:v>11501.4563621175</c:v>
                </c:pt>
                <c:pt idx="73">
                  <c:v>10984.288972902999</c:v>
                </c:pt>
                <c:pt idx="74">
                  <c:v>10794.826449903599</c:v>
                </c:pt>
                <c:pt idx="75">
                  <c:v>9080.8405957684208</c:v>
                </c:pt>
                <c:pt idx="76">
                  <c:v>10510.902116245399</c:v>
                </c:pt>
                <c:pt idx="77">
                  <c:v>10977.225624816099</c:v>
                </c:pt>
                <c:pt idx="78">
                  <c:v>10853.7934142575</c:v>
                </c:pt>
                <c:pt idx="79">
                  <c:v>10582.8752885786</c:v>
                </c:pt>
                <c:pt idx="80">
                  <c:v>10395.4824426616</c:v>
                </c:pt>
                <c:pt idx="81">
                  <c:v>10375.8925761803</c:v>
                </c:pt>
                <c:pt idx="82">
                  <c:v>10633.5914508063</c:v>
                </c:pt>
                <c:pt idx="83">
                  <c:v>10148.7812747018</c:v>
                </c:pt>
                <c:pt idx="84">
                  <c:v>10050.745601238999</c:v>
                </c:pt>
                <c:pt idx="85">
                  <c:v>9952.1456269032806</c:v>
                </c:pt>
                <c:pt idx="86">
                  <c:v>8942.6693216673902</c:v>
                </c:pt>
                <c:pt idx="87">
                  <c:v>10342.256074422899</c:v>
                </c:pt>
                <c:pt idx="88">
                  <c:v>9849.5451568989502</c:v>
                </c:pt>
                <c:pt idx="89">
                  <c:v>9553.9839167573591</c:v>
                </c:pt>
                <c:pt idx="90">
                  <c:v>9581.2364241183004</c:v>
                </c:pt>
                <c:pt idx="91">
                  <c:v>9915.6887299975097</c:v>
                </c:pt>
                <c:pt idx="92">
                  <c:v>9701.2073256775493</c:v>
                </c:pt>
                <c:pt idx="93">
                  <c:v>9441.3890913745399</c:v>
                </c:pt>
                <c:pt idx="94">
                  <c:v>9320.7796151589791</c:v>
                </c:pt>
                <c:pt idx="95">
                  <c:v>9942.1149464462596</c:v>
                </c:pt>
                <c:pt idx="96">
                  <c:v>9997.5857790895298</c:v>
                </c:pt>
                <c:pt idx="97">
                  <c:v>9249.7848425026095</c:v>
                </c:pt>
                <c:pt idx="98">
                  <c:v>9606.4356941303195</c:v>
                </c:pt>
                <c:pt idx="99">
                  <c:v>10211.2167053917</c:v>
                </c:pt>
                <c:pt idx="100">
                  <c:v>10158.142603174099</c:v>
                </c:pt>
                <c:pt idx="101">
                  <c:v>10158.118359644701</c:v>
                </c:pt>
                <c:pt idx="102">
                  <c:v>9355.9510654172609</c:v>
                </c:pt>
                <c:pt idx="103">
                  <c:v>9038.5687212864304</c:v>
                </c:pt>
                <c:pt idx="104">
                  <c:v>8993.2077590685494</c:v>
                </c:pt>
                <c:pt idx="105">
                  <c:v>10115.028746539099</c:v>
                </c:pt>
                <c:pt idx="106">
                  <c:v>9319.4427843357098</c:v>
                </c:pt>
                <c:pt idx="107">
                  <c:v>9113.8007837944897</c:v>
                </c:pt>
                <c:pt idx="108">
                  <c:v>9009.3673338047392</c:v>
                </c:pt>
                <c:pt idx="109">
                  <c:v>9374.1048914356597</c:v>
                </c:pt>
                <c:pt idx="110">
                  <c:v>9628.6042703329003</c:v>
                </c:pt>
                <c:pt idx="111">
                  <c:v>9405.4673727323407</c:v>
                </c:pt>
                <c:pt idx="112">
                  <c:v>9364.6186871962309</c:v>
                </c:pt>
                <c:pt idx="113">
                  <c:v>9602.1874649278598</c:v>
                </c:pt>
                <c:pt idx="114">
                  <c:v>10109.5201919626</c:v>
                </c:pt>
                <c:pt idx="115">
                  <c:v>10102.533268118499</c:v>
                </c:pt>
                <c:pt idx="116">
                  <c:v>9249.0070105098202</c:v>
                </c:pt>
                <c:pt idx="117">
                  <c:v>10177.352181884</c:v>
                </c:pt>
                <c:pt idx="118">
                  <c:v>10073.107472077099</c:v>
                </c:pt>
                <c:pt idx="119">
                  <c:v>10728.8670807447</c:v>
                </c:pt>
                <c:pt idx="120">
                  <c:v>11340.4185820817</c:v>
                </c:pt>
                <c:pt idx="121">
                  <c:v>11358.640088107401</c:v>
                </c:pt>
                <c:pt idx="122">
                  <c:v>11196.078464054901</c:v>
                </c:pt>
                <c:pt idx="123">
                  <c:v>11266.2211744859</c:v>
                </c:pt>
                <c:pt idx="124">
                  <c:v>11463.721094494</c:v>
                </c:pt>
                <c:pt idx="125">
                  <c:v>10946.553705279501</c:v>
                </c:pt>
                <c:pt idx="126">
                  <c:v>10757.091182280001</c:v>
                </c:pt>
                <c:pt idx="127">
                  <c:v>9043.1053281448694</c:v>
                </c:pt>
                <c:pt idx="128">
                  <c:v>10473.1668486219</c:v>
                </c:pt>
                <c:pt idx="129">
                  <c:v>10977.7835736958</c:v>
                </c:pt>
              </c:numCache>
            </c:numRef>
          </c:val>
          <c:smooth val="0"/>
          <c:extLst>
            <c:ext xmlns:c16="http://schemas.microsoft.com/office/drawing/2014/chart" uri="{C3380CC4-5D6E-409C-BE32-E72D297353CC}">
              <c16:uniqueId val="{00000001-72AA-0A4A-AD56-6D551A07677F}"/>
            </c:ext>
          </c:extLst>
        </c:ser>
        <c:ser>
          <c:idx val="2"/>
          <c:order val="2"/>
          <c:tx>
            <c:strRef>
              <c:f>Sheet1!$D$1</c:f>
              <c:strCache>
                <c:ptCount val="1"/>
                <c:pt idx="0">
                  <c:v>Lass Ex.D</c:v>
                </c:pt>
              </c:strCache>
            </c:strRef>
          </c:tx>
          <c:spPr>
            <a:ln w="28575" cap="rnd">
              <a:solidFill>
                <a:srgbClr val="0070C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Sheet1!$D$2:$D$131</c:f>
              <c:numCache>
                <c:formatCode>General</c:formatCode>
                <c:ptCount val="130"/>
                <c:pt idx="0">
                  <c:v>10177.023530255299</c:v>
                </c:pt>
                <c:pt idx="1">
                  <c:v>9371.4162736492508</c:v>
                </c:pt>
                <c:pt idx="2">
                  <c:v>9152.8175576860103</c:v>
                </c:pt>
                <c:pt idx="3">
                  <c:v>9041.8184394027503</c:v>
                </c:pt>
                <c:pt idx="4">
                  <c:v>9429.6188921440607</c:v>
                </c:pt>
                <c:pt idx="5">
                  <c:v>9700.2188884033094</c:v>
                </c:pt>
                <c:pt idx="6">
                  <c:v>9463.0183997996792</c:v>
                </c:pt>
                <c:pt idx="7">
                  <c:v>9419.6173970546606</c:v>
                </c:pt>
                <c:pt idx="8">
                  <c:v>9672.2158499679608</c:v>
                </c:pt>
                <c:pt idx="9">
                  <c:v>10171.422644529101</c:v>
                </c:pt>
                <c:pt idx="10">
                  <c:v>10164.0199143471</c:v>
                </c:pt>
                <c:pt idx="11">
                  <c:v>9296.8076263055791</c:v>
                </c:pt>
                <c:pt idx="12">
                  <c:v>10243.612497673201</c:v>
                </c:pt>
                <c:pt idx="13">
                  <c:v>10132.8124322269</c:v>
                </c:pt>
                <c:pt idx="14">
                  <c:v>10830.0084054942</c:v>
                </c:pt>
                <c:pt idx="15">
                  <c:v>11480.2044048965</c:v>
                </c:pt>
                <c:pt idx="16">
                  <c:v>11499.6004368104</c:v>
                </c:pt>
                <c:pt idx="17">
                  <c:v>11326.7965081481</c:v>
                </c:pt>
                <c:pt idx="18">
                  <c:v>11401.392626380601</c:v>
                </c:pt>
                <c:pt idx="19">
                  <c:v>11611.388799562201</c:v>
                </c:pt>
                <c:pt idx="20">
                  <c:v>11061.5850363554</c:v>
                </c:pt>
                <c:pt idx="21">
                  <c:v>10860.181346056999</c:v>
                </c:pt>
                <c:pt idx="22">
                  <c:v>9078.1688214884798</c:v>
                </c:pt>
                <c:pt idx="23">
                  <c:v>10558.3742247055</c:v>
                </c:pt>
                <c:pt idx="24">
                  <c:v>11054.1708156635</c:v>
                </c:pt>
                <c:pt idx="25">
                  <c:v>10922.967523610099</c:v>
                </c:pt>
                <c:pt idx="26">
                  <c:v>10634.964361434601</c:v>
                </c:pt>
                <c:pt idx="27">
                  <c:v>10435.7613428359</c:v>
                </c:pt>
                <c:pt idx="28">
                  <c:v>10414.958482354899</c:v>
                </c:pt>
                <c:pt idx="29">
                  <c:v>10688.955795408699</c:v>
                </c:pt>
                <c:pt idx="30">
                  <c:v>10173.5532983253</c:v>
                </c:pt>
                <c:pt idx="31">
                  <c:v>10069.351008379501</c:v>
                </c:pt>
                <c:pt idx="32">
                  <c:v>10004.740026694401</c:v>
                </c:pt>
                <c:pt idx="33">
                  <c:v>8931.5382068242707</c:v>
                </c:pt>
                <c:pt idx="34">
                  <c:v>10379.3455691135</c:v>
                </c:pt>
                <c:pt idx="35">
                  <c:v>9895.7353836008606</c:v>
                </c:pt>
                <c:pt idx="36">
                  <c:v>9581.5344242885603</c:v>
                </c:pt>
                <c:pt idx="37">
                  <c:v>9610.5337978231</c:v>
                </c:pt>
                <c:pt idx="38">
                  <c:v>9966.1322823751798</c:v>
                </c:pt>
                <c:pt idx="39">
                  <c:v>9738.1315246614504</c:v>
                </c:pt>
                <c:pt idx="40">
                  <c:v>9461.9306640437899</c:v>
                </c:pt>
                <c:pt idx="41">
                  <c:v>9333.7297005813307</c:v>
                </c:pt>
                <c:pt idx="42">
                  <c:v>9994.3286346582299</c:v>
                </c:pt>
                <c:pt idx="43">
                  <c:v>10030.5902136649</c:v>
                </c:pt>
                <c:pt idx="44">
                  <c:v>9258.3274670010396</c:v>
                </c:pt>
                <c:pt idx="45">
                  <c:v>9637.5261986968908</c:v>
                </c:pt>
                <c:pt idx="46">
                  <c:v>10240.333748348499</c:v>
                </c:pt>
                <c:pt idx="47">
                  <c:v>10183.9322835485</c:v>
                </c:pt>
                <c:pt idx="48">
                  <c:v>10183.9307237172</c:v>
                </c:pt>
                <c:pt idx="49">
                  <c:v>9371.3201544423391</c:v>
                </c:pt>
                <c:pt idx="50">
                  <c:v>9033.9184131819693</c:v>
                </c:pt>
                <c:pt idx="51">
                  <c:v>8985.7165864691397</c:v>
                </c:pt>
                <c:pt idx="52">
                  <c:v>9432.3146784803594</c:v>
                </c:pt>
                <c:pt idx="53">
                  <c:v>10138.829909271501</c:v>
                </c:pt>
                <c:pt idx="54">
                  <c:v>9333.2226526654194</c:v>
                </c:pt>
                <c:pt idx="55">
                  <c:v>9114.6239367021808</c:v>
                </c:pt>
                <c:pt idx="56">
                  <c:v>9003.6248184189208</c:v>
                </c:pt>
                <c:pt idx="57">
                  <c:v>9391.4252711602294</c:v>
                </c:pt>
                <c:pt idx="58">
                  <c:v>9662.0252674194799</c:v>
                </c:pt>
                <c:pt idx="59">
                  <c:v>9424.8247788158496</c:v>
                </c:pt>
                <c:pt idx="60">
                  <c:v>9381.4237760708293</c:v>
                </c:pt>
                <c:pt idx="61">
                  <c:v>9634.0222289841295</c:v>
                </c:pt>
                <c:pt idx="62">
                  <c:v>10133.2290235453</c:v>
                </c:pt>
                <c:pt idx="63">
                  <c:v>10125.8262933632</c:v>
                </c:pt>
                <c:pt idx="64">
                  <c:v>9258.6140053217605</c:v>
                </c:pt>
                <c:pt idx="65">
                  <c:v>10205.4188766894</c:v>
                </c:pt>
                <c:pt idx="66">
                  <c:v>10094.618811243001</c:v>
                </c:pt>
                <c:pt idx="67">
                  <c:v>10791.814784510399</c:v>
                </c:pt>
                <c:pt idx="68">
                  <c:v>11442.010783912699</c:v>
                </c:pt>
                <c:pt idx="69">
                  <c:v>11461.4068158266</c:v>
                </c:pt>
                <c:pt idx="70">
                  <c:v>11288.602887164299</c:v>
                </c:pt>
                <c:pt idx="71">
                  <c:v>11363.1990053968</c:v>
                </c:pt>
                <c:pt idx="72">
                  <c:v>11573.1951785784</c:v>
                </c:pt>
                <c:pt idx="73">
                  <c:v>11023.3914153716</c:v>
                </c:pt>
                <c:pt idx="74">
                  <c:v>10821.987725073201</c:v>
                </c:pt>
                <c:pt idx="75">
                  <c:v>9039.9752005046503</c:v>
                </c:pt>
                <c:pt idx="76">
                  <c:v>10520.180603721699</c:v>
                </c:pt>
                <c:pt idx="77">
                  <c:v>11015.977194679601</c:v>
                </c:pt>
                <c:pt idx="78">
                  <c:v>10884.773902626301</c:v>
                </c:pt>
                <c:pt idx="79">
                  <c:v>10596.7707404508</c:v>
                </c:pt>
                <c:pt idx="80">
                  <c:v>10397.5677218521</c:v>
                </c:pt>
                <c:pt idx="81">
                  <c:v>10376.764861371101</c:v>
                </c:pt>
                <c:pt idx="82">
                  <c:v>10650.762174424901</c:v>
                </c:pt>
                <c:pt idx="83">
                  <c:v>10135.359677341499</c:v>
                </c:pt>
                <c:pt idx="84">
                  <c:v>10031.1573873957</c:v>
                </c:pt>
                <c:pt idx="85">
                  <c:v>9966.5464057105401</c:v>
                </c:pt>
                <c:pt idx="86">
                  <c:v>8893.3445858404393</c:v>
                </c:pt>
                <c:pt idx="87">
                  <c:v>10341.1519481297</c:v>
                </c:pt>
                <c:pt idx="88">
                  <c:v>9857.5417626170292</c:v>
                </c:pt>
                <c:pt idx="89">
                  <c:v>9543.3408033047399</c:v>
                </c:pt>
                <c:pt idx="90">
                  <c:v>9572.3401768392705</c:v>
                </c:pt>
                <c:pt idx="91">
                  <c:v>9927.9386613913503</c:v>
                </c:pt>
                <c:pt idx="92">
                  <c:v>9699.9379036776209</c:v>
                </c:pt>
                <c:pt idx="93">
                  <c:v>9423.7370430599603</c:v>
                </c:pt>
                <c:pt idx="94">
                  <c:v>9295.5360795975103</c:v>
                </c:pt>
                <c:pt idx="95">
                  <c:v>9956.1350136744004</c:v>
                </c:pt>
                <c:pt idx="96">
                  <c:v>9992.3965926811106</c:v>
                </c:pt>
                <c:pt idx="97">
                  <c:v>9220.1338460172101</c:v>
                </c:pt>
                <c:pt idx="98">
                  <c:v>9599.3325777130594</c:v>
                </c:pt>
                <c:pt idx="99">
                  <c:v>10202.140127364701</c:v>
                </c:pt>
                <c:pt idx="100">
                  <c:v>10145.7386625646</c:v>
                </c:pt>
                <c:pt idx="101">
                  <c:v>10145.737102733399</c:v>
                </c:pt>
                <c:pt idx="102">
                  <c:v>9333.1265334585205</c:v>
                </c:pt>
                <c:pt idx="103">
                  <c:v>8995.7247921981507</c:v>
                </c:pt>
                <c:pt idx="104">
                  <c:v>8947.5229654853101</c:v>
                </c:pt>
                <c:pt idx="105">
                  <c:v>10100.6362882877</c:v>
                </c:pt>
                <c:pt idx="106">
                  <c:v>9295.0290316815808</c:v>
                </c:pt>
                <c:pt idx="107">
                  <c:v>9076.4303157183404</c:v>
                </c:pt>
                <c:pt idx="108">
                  <c:v>8965.4311974350803</c:v>
                </c:pt>
                <c:pt idx="109">
                  <c:v>9353.2316501763908</c:v>
                </c:pt>
                <c:pt idx="110">
                  <c:v>9623.8316464356394</c:v>
                </c:pt>
                <c:pt idx="111">
                  <c:v>9386.6311578320092</c:v>
                </c:pt>
                <c:pt idx="112">
                  <c:v>9343.2301550869906</c:v>
                </c:pt>
                <c:pt idx="113">
                  <c:v>9595.8286080002908</c:v>
                </c:pt>
                <c:pt idx="114">
                  <c:v>10095.0354025615</c:v>
                </c:pt>
                <c:pt idx="115">
                  <c:v>10087.632672379401</c:v>
                </c:pt>
                <c:pt idx="116">
                  <c:v>9220.42038433792</c:v>
                </c:pt>
                <c:pt idx="117">
                  <c:v>10167.2252557055</c:v>
                </c:pt>
                <c:pt idx="118">
                  <c:v>10056.4251902592</c:v>
                </c:pt>
                <c:pt idx="119">
                  <c:v>10753.621163526601</c:v>
                </c:pt>
                <c:pt idx="120">
                  <c:v>11403.817162928801</c:v>
                </c:pt>
                <c:pt idx="121">
                  <c:v>11423.2131948427</c:v>
                </c:pt>
                <c:pt idx="122">
                  <c:v>11250.409266180401</c:v>
                </c:pt>
                <c:pt idx="123">
                  <c:v>11325.0053844129</c:v>
                </c:pt>
                <c:pt idx="124">
                  <c:v>11535.0015575946</c:v>
                </c:pt>
                <c:pt idx="125">
                  <c:v>10985.197794387799</c:v>
                </c:pt>
                <c:pt idx="126">
                  <c:v>10783.7941040893</c:v>
                </c:pt>
                <c:pt idx="127">
                  <c:v>9001.7815795208098</c:v>
                </c:pt>
                <c:pt idx="128">
                  <c:v>10481.986982737901</c:v>
                </c:pt>
                <c:pt idx="129">
                  <c:v>10977.7835736958</c:v>
                </c:pt>
              </c:numCache>
            </c:numRef>
          </c:val>
          <c:smooth val="0"/>
          <c:extLst>
            <c:ext xmlns:c16="http://schemas.microsoft.com/office/drawing/2014/chart" uri="{C3380CC4-5D6E-409C-BE32-E72D297353CC}">
              <c16:uniqueId val="{00000002-72AA-0A4A-AD56-6D551A07677F}"/>
            </c:ext>
          </c:extLst>
        </c:ser>
        <c:dLbls>
          <c:showLegendKey val="0"/>
          <c:showVal val="0"/>
          <c:showCatName val="0"/>
          <c:showSerName val="0"/>
          <c:showPercent val="0"/>
          <c:showBubbleSize val="0"/>
        </c:dLbls>
        <c:smooth val="0"/>
        <c:axId val="835295760"/>
        <c:axId val="824659664"/>
      </c:lineChart>
      <c:dateAx>
        <c:axId val="835295760"/>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4659664"/>
        <c:crosses val="autoZero"/>
        <c:auto val="1"/>
        <c:lblOffset val="100"/>
        <c:baseTimeUnit val="days"/>
      </c:dateAx>
      <c:valAx>
        <c:axId val="824659664"/>
        <c:scaling>
          <c:orientation val="minMax"/>
          <c:max val="11600"/>
          <c:min val="88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5295760"/>
        <c:crosses val="autoZero"/>
        <c:crossBetween val="between"/>
      </c:valAx>
      <c:spPr>
        <a:noFill/>
        <a:ln>
          <a:noFill/>
        </a:ln>
        <a:effectLst/>
      </c:spPr>
    </c:plotArea>
    <c:legend>
      <c:legendPos val="b"/>
      <c:overlay val="0"/>
      <c:spPr>
        <a:noFill/>
        <a:ln>
          <a:solidFill>
            <a:srgbClr val="FF0000"/>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OLS Ex.D</c:v>
                </c:pt>
              </c:strCache>
            </c:strRef>
          </c:tx>
          <c:spPr>
            <a:ln w="28575" cap="rnd">
              <a:solidFill>
                <a:srgbClr val="FF000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Sheet1!$B$2:$B$131</c:f>
              <c:numCache>
                <c:formatCode>General</c:formatCode>
                <c:ptCount val="130"/>
                <c:pt idx="0">
                  <c:v>10191.107547171099</c:v>
                </c:pt>
                <c:pt idx="1">
                  <c:v>9270.7075471697899</c:v>
                </c:pt>
                <c:pt idx="2">
                  <c:v>9052.1075471697895</c:v>
                </c:pt>
                <c:pt idx="3">
                  <c:v>8905.5075471697892</c:v>
                </c:pt>
                <c:pt idx="4">
                  <c:v>9232.3075471697903</c:v>
                </c:pt>
                <c:pt idx="5">
                  <c:v>9345.3075471697794</c:v>
                </c:pt>
                <c:pt idx="6">
                  <c:v>9007.9075471697906</c:v>
                </c:pt>
                <c:pt idx="7">
                  <c:v>8959.7075471697899</c:v>
                </c:pt>
                <c:pt idx="8">
                  <c:v>9406.3075471697903</c:v>
                </c:pt>
                <c:pt idx="9">
                  <c:v>9345.3075471697794</c:v>
                </c:pt>
                <c:pt idx="10">
                  <c:v>9126.7075471697899</c:v>
                </c:pt>
                <c:pt idx="11">
                  <c:v>9015.7075471697899</c:v>
                </c:pt>
                <c:pt idx="12">
                  <c:v>9403.5075471697892</c:v>
                </c:pt>
                <c:pt idx="13">
                  <c:v>9674.1075471697895</c:v>
                </c:pt>
                <c:pt idx="14">
                  <c:v>9436.9075471697906</c:v>
                </c:pt>
                <c:pt idx="15">
                  <c:v>9393.5075471697892</c:v>
                </c:pt>
                <c:pt idx="16">
                  <c:v>9646.1075471697895</c:v>
                </c:pt>
                <c:pt idx="17">
                  <c:v>10185.5075471698</c:v>
                </c:pt>
                <c:pt idx="18">
                  <c:v>10178.1075471698</c:v>
                </c:pt>
                <c:pt idx="19">
                  <c:v>10257.707547169801</c:v>
                </c:pt>
                <c:pt idx="20">
                  <c:v>10146.9075471698</c:v>
                </c:pt>
                <c:pt idx="21">
                  <c:v>10844.1075471698</c:v>
                </c:pt>
                <c:pt idx="22">
                  <c:v>11494.307547169799</c:v>
                </c:pt>
                <c:pt idx="23">
                  <c:v>11513.707547169801</c:v>
                </c:pt>
                <c:pt idx="24">
                  <c:v>11340.9075471698</c:v>
                </c:pt>
                <c:pt idx="25">
                  <c:v>11415.5075471698</c:v>
                </c:pt>
                <c:pt idx="26">
                  <c:v>11625.5075471698</c:v>
                </c:pt>
                <c:pt idx="27">
                  <c:v>11075.707547169801</c:v>
                </c:pt>
                <c:pt idx="28">
                  <c:v>10874.307547169799</c:v>
                </c:pt>
                <c:pt idx="29">
                  <c:v>10572.5075471698</c:v>
                </c:pt>
                <c:pt idx="30">
                  <c:v>11068.307547169799</c:v>
                </c:pt>
                <c:pt idx="31">
                  <c:v>10937.1075471698</c:v>
                </c:pt>
                <c:pt idx="32">
                  <c:v>10649.1075471698</c:v>
                </c:pt>
                <c:pt idx="33">
                  <c:v>10449.9075471698</c:v>
                </c:pt>
                <c:pt idx="34">
                  <c:v>10429.1075471698</c:v>
                </c:pt>
                <c:pt idx="35">
                  <c:v>10703.1075471698</c:v>
                </c:pt>
                <c:pt idx="36">
                  <c:v>10187.707547169801</c:v>
                </c:pt>
                <c:pt idx="37">
                  <c:v>10083.5075471698</c:v>
                </c:pt>
                <c:pt idx="38">
                  <c:v>9978.7075471697899</c:v>
                </c:pt>
                <c:pt idx="39">
                  <c:v>10393.5075471698</c:v>
                </c:pt>
                <c:pt idx="40">
                  <c:v>9869.7075471697899</c:v>
                </c:pt>
                <c:pt idx="41">
                  <c:v>9555.5075471697892</c:v>
                </c:pt>
                <c:pt idx="42">
                  <c:v>9584.5075471697892</c:v>
                </c:pt>
                <c:pt idx="43">
                  <c:v>9940.1075471697895</c:v>
                </c:pt>
                <c:pt idx="44">
                  <c:v>9712.1075471697895</c:v>
                </c:pt>
                <c:pt idx="45">
                  <c:v>9435.9075471697906</c:v>
                </c:pt>
                <c:pt idx="46">
                  <c:v>9307.7075471697899</c:v>
                </c:pt>
                <c:pt idx="47">
                  <c:v>9968.3075471697903</c:v>
                </c:pt>
                <c:pt idx="48">
                  <c:v>10027.307547169799</c:v>
                </c:pt>
                <c:pt idx="49">
                  <c:v>9611.5075471697892</c:v>
                </c:pt>
                <c:pt idx="50">
                  <c:v>10254.5075471698</c:v>
                </c:pt>
                <c:pt idx="51">
                  <c:v>10198.1075471698</c:v>
                </c:pt>
                <c:pt idx="52">
                  <c:v>10198.1075471698</c:v>
                </c:pt>
                <c:pt idx="53">
                  <c:v>10150.9433962276</c:v>
                </c:pt>
                <c:pt idx="54">
                  <c:v>9230.5433962262396</c:v>
                </c:pt>
                <c:pt idx="55">
                  <c:v>9011.9433962262392</c:v>
                </c:pt>
                <c:pt idx="56">
                  <c:v>8865.3433962262498</c:v>
                </c:pt>
                <c:pt idx="57">
                  <c:v>9192.1433962262399</c:v>
                </c:pt>
                <c:pt idx="58">
                  <c:v>9305.1433962262399</c:v>
                </c:pt>
                <c:pt idx="59">
                  <c:v>8967.7433962262494</c:v>
                </c:pt>
                <c:pt idx="60">
                  <c:v>8919.5433962262396</c:v>
                </c:pt>
                <c:pt idx="61">
                  <c:v>9366.1433962262508</c:v>
                </c:pt>
                <c:pt idx="62">
                  <c:v>9305.1433962262399</c:v>
                </c:pt>
                <c:pt idx="63">
                  <c:v>9086.5433962262396</c:v>
                </c:pt>
                <c:pt idx="64">
                  <c:v>8975.5433962262505</c:v>
                </c:pt>
                <c:pt idx="65">
                  <c:v>9363.3433962262498</c:v>
                </c:pt>
                <c:pt idx="66">
                  <c:v>9633.9433962262392</c:v>
                </c:pt>
                <c:pt idx="67">
                  <c:v>9396.7433962262494</c:v>
                </c:pt>
                <c:pt idx="68">
                  <c:v>9353.3433962262407</c:v>
                </c:pt>
                <c:pt idx="69">
                  <c:v>9605.9433962262392</c:v>
                </c:pt>
                <c:pt idx="70">
                  <c:v>10145.343396226201</c:v>
                </c:pt>
                <c:pt idx="71">
                  <c:v>10137.943396226199</c:v>
                </c:pt>
                <c:pt idx="72">
                  <c:v>10217.5433962262</c:v>
                </c:pt>
                <c:pt idx="73">
                  <c:v>10106.7433962262</c:v>
                </c:pt>
                <c:pt idx="74">
                  <c:v>10803.943396226199</c:v>
                </c:pt>
                <c:pt idx="75">
                  <c:v>11454.1433962262</c:v>
                </c:pt>
                <c:pt idx="76">
                  <c:v>11473.5433962262</c:v>
                </c:pt>
                <c:pt idx="77">
                  <c:v>11300.7433962262</c:v>
                </c:pt>
                <c:pt idx="78">
                  <c:v>11375.343396226201</c:v>
                </c:pt>
                <c:pt idx="79">
                  <c:v>11585.343396226201</c:v>
                </c:pt>
                <c:pt idx="80">
                  <c:v>11035.5433962262</c:v>
                </c:pt>
                <c:pt idx="81">
                  <c:v>10834.1433962262</c:v>
                </c:pt>
                <c:pt idx="82">
                  <c:v>10532.343396226201</c:v>
                </c:pt>
                <c:pt idx="83">
                  <c:v>11028.1433962262</c:v>
                </c:pt>
                <c:pt idx="84">
                  <c:v>10896.943396226199</c:v>
                </c:pt>
                <c:pt idx="85">
                  <c:v>10608.943396226199</c:v>
                </c:pt>
                <c:pt idx="86">
                  <c:v>10409.7433962262</c:v>
                </c:pt>
                <c:pt idx="87">
                  <c:v>10388.943396226199</c:v>
                </c:pt>
                <c:pt idx="88">
                  <c:v>10662.943396226199</c:v>
                </c:pt>
                <c:pt idx="89">
                  <c:v>10147.5433962262</c:v>
                </c:pt>
                <c:pt idx="90">
                  <c:v>10043.343396226201</c:v>
                </c:pt>
                <c:pt idx="91">
                  <c:v>9938.5433962262396</c:v>
                </c:pt>
                <c:pt idx="92">
                  <c:v>10353.343396226201</c:v>
                </c:pt>
                <c:pt idx="93">
                  <c:v>9829.5433962262505</c:v>
                </c:pt>
                <c:pt idx="94">
                  <c:v>9515.3433962262498</c:v>
                </c:pt>
                <c:pt idx="95">
                  <c:v>9544.3433962262498</c:v>
                </c:pt>
                <c:pt idx="96">
                  <c:v>9899.9433962262392</c:v>
                </c:pt>
                <c:pt idx="97">
                  <c:v>9671.9433962262392</c:v>
                </c:pt>
                <c:pt idx="98">
                  <c:v>9395.7433962262494</c:v>
                </c:pt>
                <c:pt idx="99">
                  <c:v>9267.5433962262396</c:v>
                </c:pt>
                <c:pt idx="100">
                  <c:v>9928.1433962262399</c:v>
                </c:pt>
                <c:pt idx="101">
                  <c:v>9987.1433962262508</c:v>
                </c:pt>
                <c:pt idx="102">
                  <c:v>9571.3433962262407</c:v>
                </c:pt>
                <c:pt idx="103">
                  <c:v>10214.343396226201</c:v>
                </c:pt>
                <c:pt idx="104">
                  <c:v>10157.943396226199</c:v>
                </c:pt>
                <c:pt idx="105">
                  <c:v>10110.779245284</c:v>
                </c:pt>
                <c:pt idx="106">
                  <c:v>9190.3792452827001</c:v>
                </c:pt>
                <c:pt idx="107">
                  <c:v>8971.7792452826998</c:v>
                </c:pt>
                <c:pt idx="108">
                  <c:v>8825.1792452826994</c:v>
                </c:pt>
                <c:pt idx="109">
                  <c:v>9151.9792452827005</c:v>
                </c:pt>
                <c:pt idx="110">
                  <c:v>9264.9792452827005</c:v>
                </c:pt>
                <c:pt idx="111">
                  <c:v>8927.5792452827009</c:v>
                </c:pt>
                <c:pt idx="112">
                  <c:v>8879.3792452827001</c:v>
                </c:pt>
                <c:pt idx="113">
                  <c:v>9325.9792452827005</c:v>
                </c:pt>
                <c:pt idx="114">
                  <c:v>9264.9792452827005</c:v>
                </c:pt>
                <c:pt idx="115">
                  <c:v>9046.3792452827001</c:v>
                </c:pt>
                <c:pt idx="116">
                  <c:v>8935.3792452827001</c:v>
                </c:pt>
                <c:pt idx="117">
                  <c:v>9323.1792452826994</c:v>
                </c:pt>
                <c:pt idx="118">
                  <c:v>9593.7792452826998</c:v>
                </c:pt>
                <c:pt idx="119">
                  <c:v>9356.5792452827009</c:v>
                </c:pt>
                <c:pt idx="120">
                  <c:v>9313.1792452826994</c:v>
                </c:pt>
                <c:pt idx="121">
                  <c:v>9565.7792452826998</c:v>
                </c:pt>
                <c:pt idx="122">
                  <c:v>10105.179245282699</c:v>
                </c:pt>
                <c:pt idx="123">
                  <c:v>10097.7792452827</c:v>
                </c:pt>
                <c:pt idx="124">
                  <c:v>10177.3792452827</c:v>
                </c:pt>
                <c:pt idx="125">
                  <c:v>10066.579245282701</c:v>
                </c:pt>
                <c:pt idx="126">
                  <c:v>10763.7792452827</c:v>
                </c:pt>
                <c:pt idx="127">
                  <c:v>11413.979245282701</c:v>
                </c:pt>
                <c:pt idx="128">
                  <c:v>11433.3792452827</c:v>
                </c:pt>
                <c:pt idx="129">
                  <c:v>10939.490357192501</c:v>
                </c:pt>
              </c:numCache>
            </c:numRef>
          </c:val>
          <c:smooth val="0"/>
          <c:extLst>
            <c:ext xmlns:c16="http://schemas.microsoft.com/office/drawing/2014/chart" uri="{C3380CC4-5D6E-409C-BE32-E72D297353CC}">
              <c16:uniqueId val="{00000000-72AA-0A4A-AD56-6D551A07677F}"/>
            </c:ext>
          </c:extLst>
        </c:ser>
        <c:ser>
          <c:idx val="1"/>
          <c:order val="1"/>
          <c:tx>
            <c:strRef>
              <c:f>Sheet1!$C$1</c:f>
              <c:strCache>
                <c:ptCount val="1"/>
                <c:pt idx="0">
                  <c:v>Ridge Ex.D</c:v>
                </c:pt>
              </c:strCache>
            </c:strRef>
          </c:tx>
          <c:spPr>
            <a:ln w="28575" cap="rnd">
              <a:solidFill>
                <a:schemeClr val="tx1"/>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Sheet1!$C$2:$C$131</c:f>
              <c:numCache>
                <c:formatCode>General</c:formatCode>
                <c:ptCount val="130"/>
                <c:pt idx="7">
                  <c:v>10190.4992817863</c:v>
                </c:pt>
                <c:pt idx="8">
                  <c:v>9394.9133195828399</c:v>
                </c:pt>
                <c:pt idx="9">
                  <c:v>9189.2713190416107</c:v>
                </c:pt>
                <c:pt idx="10">
                  <c:v>9084.8378690518693</c:v>
                </c:pt>
                <c:pt idx="11">
                  <c:v>9449.5754266827898</c:v>
                </c:pt>
                <c:pt idx="12">
                  <c:v>9704.0748055800304</c:v>
                </c:pt>
                <c:pt idx="13">
                  <c:v>9480.9379079794708</c:v>
                </c:pt>
                <c:pt idx="14">
                  <c:v>9440.0892224433592</c:v>
                </c:pt>
                <c:pt idx="15">
                  <c:v>9677.6580001749808</c:v>
                </c:pt>
                <c:pt idx="16">
                  <c:v>10184.990727209801</c:v>
                </c:pt>
                <c:pt idx="17">
                  <c:v>10178.0038033656</c:v>
                </c:pt>
                <c:pt idx="18">
                  <c:v>9324.4775457569394</c:v>
                </c:pt>
                <c:pt idx="19">
                  <c:v>10252.822717131199</c:v>
                </c:pt>
                <c:pt idx="20">
                  <c:v>10148.5780073242</c:v>
                </c:pt>
                <c:pt idx="21">
                  <c:v>10804.337615991801</c:v>
                </c:pt>
                <c:pt idx="22">
                  <c:v>11415.889117328899</c:v>
                </c:pt>
                <c:pt idx="23">
                  <c:v>11434.1106233546</c:v>
                </c:pt>
                <c:pt idx="24">
                  <c:v>11271.5489993021</c:v>
                </c:pt>
                <c:pt idx="25">
                  <c:v>11341.691709733001</c:v>
                </c:pt>
                <c:pt idx="26">
                  <c:v>11539.191629741101</c:v>
                </c:pt>
                <c:pt idx="27">
                  <c:v>11022.0242405266</c:v>
                </c:pt>
                <c:pt idx="28">
                  <c:v>10832.5617175271</c:v>
                </c:pt>
                <c:pt idx="29">
                  <c:v>9118.5758633919904</c:v>
                </c:pt>
                <c:pt idx="30">
                  <c:v>10548.637383869</c:v>
                </c:pt>
                <c:pt idx="31">
                  <c:v>11014.9608924397</c:v>
                </c:pt>
                <c:pt idx="32">
                  <c:v>10891.528681881</c:v>
                </c:pt>
                <c:pt idx="33">
                  <c:v>10620.6105562022</c:v>
                </c:pt>
                <c:pt idx="34">
                  <c:v>10433.2177102852</c:v>
                </c:pt>
                <c:pt idx="35">
                  <c:v>10413.627843803901</c:v>
                </c:pt>
                <c:pt idx="36">
                  <c:v>10671.3267184298</c:v>
                </c:pt>
                <c:pt idx="37">
                  <c:v>10186.5165423254</c:v>
                </c:pt>
                <c:pt idx="38">
                  <c:v>10088.4808688626</c:v>
                </c:pt>
                <c:pt idx="39">
                  <c:v>9989.8808945268502</c:v>
                </c:pt>
                <c:pt idx="40">
                  <c:v>8980.4045892909598</c:v>
                </c:pt>
                <c:pt idx="41">
                  <c:v>10379.9913420465</c:v>
                </c:pt>
                <c:pt idx="42">
                  <c:v>9887.2804245225198</c:v>
                </c:pt>
                <c:pt idx="43">
                  <c:v>9591.7191843809305</c:v>
                </c:pt>
                <c:pt idx="44">
                  <c:v>9618.97169174187</c:v>
                </c:pt>
                <c:pt idx="45">
                  <c:v>9953.4239976210793</c:v>
                </c:pt>
                <c:pt idx="46">
                  <c:v>9738.9425933011207</c:v>
                </c:pt>
                <c:pt idx="47">
                  <c:v>9479.1243589981095</c:v>
                </c:pt>
                <c:pt idx="48">
                  <c:v>9358.5148827825506</c:v>
                </c:pt>
                <c:pt idx="49">
                  <c:v>9979.8502140698292</c:v>
                </c:pt>
                <c:pt idx="50">
                  <c:v>10035.321046713099</c:v>
                </c:pt>
                <c:pt idx="51">
                  <c:v>9287.5201101261791</c:v>
                </c:pt>
                <c:pt idx="52">
                  <c:v>9644.1709617538909</c:v>
                </c:pt>
                <c:pt idx="53">
                  <c:v>10248.951973015301</c:v>
                </c:pt>
                <c:pt idx="54">
                  <c:v>10195.8778707977</c:v>
                </c:pt>
                <c:pt idx="55">
                  <c:v>10195.853627268199</c:v>
                </c:pt>
                <c:pt idx="56">
                  <c:v>9393.6863330408305</c:v>
                </c:pt>
                <c:pt idx="57">
                  <c:v>9076.30398891</c:v>
                </c:pt>
                <c:pt idx="58">
                  <c:v>9030.9430266921299</c:v>
                </c:pt>
                <c:pt idx="59">
                  <c:v>9450.9906681467601</c:v>
                </c:pt>
                <c:pt idx="60">
                  <c:v>10152.7640141627</c:v>
                </c:pt>
                <c:pt idx="61">
                  <c:v>9357.1780519592703</c:v>
                </c:pt>
                <c:pt idx="62">
                  <c:v>9151.5360514180393</c:v>
                </c:pt>
                <c:pt idx="63">
                  <c:v>9047.1026014282997</c:v>
                </c:pt>
                <c:pt idx="64">
                  <c:v>9411.8401590592202</c:v>
                </c:pt>
                <c:pt idx="65">
                  <c:v>9666.3395379564608</c:v>
                </c:pt>
                <c:pt idx="66">
                  <c:v>9443.2026403558993</c:v>
                </c:pt>
                <c:pt idx="67">
                  <c:v>9402.3539548197896</c:v>
                </c:pt>
                <c:pt idx="68">
                  <c:v>9639.9227325514094</c:v>
                </c:pt>
                <c:pt idx="69">
                  <c:v>10147.2554595862</c:v>
                </c:pt>
                <c:pt idx="70">
                  <c:v>10140.268535742</c:v>
                </c:pt>
                <c:pt idx="71">
                  <c:v>9286.7422781333808</c:v>
                </c:pt>
                <c:pt idx="72">
                  <c:v>10215.0874495076</c:v>
                </c:pt>
                <c:pt idx="73">
                  <c:v>10110.8427397006</c:v>
                </c:pt>
                <c:pt idx="74">
                  <c:v>10766.6023483683</c:v>
                </c:pt>
                <c:pt idx="75">
                  <c:v>11378.153849705301</c:v>
                </c:pt>
                <c:pt idx="76">
                  <c:v>11396.375355730999</c:v>
                </c:pt>
                <c:pt idx="77">
                  <c:v>11233.8137316785</c:v>
                </c:pt>
                <c:pt idx="78">
                  <c:v>11303.9564421095</c:v>
                </c:pt>
                <c:pt idx="79">
                  <c:v>11501.4563621175</c:v>
                </c:pt>
                <c:pt idx="80">
                  <c:v>10984.288972902999</c:v>
                </c:pt>
                <c:pt idx="81">
                  <c:v>10794.826449903599</c:v>
                </c:pt>
                <c:pt idx="82">
                  <c:v>9080.8405957684208</c:v>
                </c:pt>
                <c:pt idx="83">
                  <c:v>10510.902116245399</c:v>
                </c:pt>
                <c:pt idx="84">
                  <c:v>10977.225624816099</c:v>
                </c:pt>
                <c:pt idx="85">
                  <c:v>10853.7934142575</c:v>
                </c:pt>
                <c:pt idx="86">
                  <c:v>10582.8752885786</c:v>
                </c:pt>
                <c:pt idx="87">
                  <c:v>10395.4824426616</c:v>
                </c:pt>
                <c:pt idx="88">
                  <c:v>10375.8925761803</c:v>
                </c:pt>
                <c:pt idx="89">
                  <c:v>10633.5914508063</c:v>
                </c:pt>
                <c:pt idx="90">
                  <c:v>10148.7812747018</c:v>
                </c:pt>
                <c:pt idx="91">
                  <c:v>10050.745601238999</c:v>
                </c:pt>
                <c:pt idx="92">
                  <c:v>9952.1456269032806</c:v>
                </c:pt>
                <c:pt idx="93">
                  <c:v>8942.6693216673902</c:v>
                </c:pt>
                <c:pt idx="94">
                  <c:v>10342.256074422899</c:v>
                </c:pt>
                <c:pt idx="95">
                  <c:v>9849.5451568989502</c:v>
                </c:pt>
                <c:pt idx="96">
                  <c:v>9553.9839167573591</c:v>
                </c:pt>
                <c:pt idx="97">
                  <c:v>9581.2364241183004</c:v>
                </c:pt>
                <c:pt idx="98">
                  <c:v>9915.6887299975097</c:v>
                </c:pt>
                <c:pt idx="99">
                  <c:v>9701.2073256775493</c:v>
                </c:pt>
                <c:pt idx="100">
                  <c:v>9441.3890913745399</c:v>
                </c:pt>
                <c:pt idx="101">
                  <c:v>9320.7796151589791</c:v>
                </c:pt>
                <c:pt idx="102">
                  <c:v>9942.1149464462596</c:v>
                </c:pt>
                <c:pt idx="103">
                  <c:v>9997.5857790895298</c:v>
                </c:pt>
                <c:pt idx="104">
                  <c:v>9249.7848425026095</c:v>
                </c:pt>
                <c:pt idx="105">
                  <c:v>9606.4356941303195</c:v>
                </c:pt>
                <c:pt idx="106">
                  <c:v>10211.2167053917</c:v>
                </c:pt>
                <c:pt idx="107">
                  <c:v>10158.142603174099</c:v>
                </c:pt>
                <c:pt idx="108">
                  <c:v>10158.118359644701</c:v>
                </c:pt>
                <c:pt idx="109">
                  <c:v>9355.9510654172609</c:v>
                </c:pt>
                <c:pt idx="110">
                  <c:v>9038.5687212864304</c:v>
                </c:pt>
                <c:pt idx="111">
                  <c:v>8993.2077590685494</c:v>
                </c:pt>
                <c:pt idx="112">
                  <c:v>10115.028746539099</c:v>
                </c:pt>
                <c:pt idx="113">
                  <c:v>9319.4427843357098</c:v>
                </c:pt>
                <c:pt idx="114">
                  <c:v>9113.8007837944897</c:v>
                </c:pt>
                <c:pt idx="115">
                  <c:v>9009.3673338047392</c:v>
                </c:pt>
                <c:pt idx="116">
                  <c:v>9374.1048914356597</c:v>
                </c:pt>
                <c:pt idx="117">
                  <c:v>9628.6042703329003</c:v>
                </c:pt>
                <c:pt idx="118">
                  <c:v>9405.4673727323407</c:v>
                </c:pt>
                <c:pt idx="119">
                  <c:v>9364.6186871962309</c:v>
                </c:pt>
                <c:pt idx="120">
                  <c:v>9602.1874649278598</c:v>
                </c:pt>
                <c:pt idx="121">
                  <c:v>10109.5201919626</c:v>
                </c:pt>
                <c:pt idx="122">
                  <c:v>10102.533268118499</c:v>
                </c:pt>
                <c:pt idx="123">
                  <c:v>9249.0070105098202</c:v>
                </c:pt>
                <c:pt idx="124">
                  <c:v>10177.352181884</c:v>
                </c:pt>
                <c:pt idx="125">
                  <c:v>10073.107472077099</c:v>
                </c:pt>
                <c:pt idx="126">
                  <c:v>10728.8670807447</c:v>
                </c:pt>
                <c:pt idx="127">
                  <c:v>11340.4185820817</c:v>
                </c:pt>
                <c:pt idx="128">
                  <c:v>11358.640088107401</c:v>
                </c:pt>
                <c:pt idx="129">
                  <c:v>11196.078464054901</c:v>
                </c:pt>
              </c:numCache>
            </c:numRef>
          </c:val>
          <c:smooth val="0"/>
          <c:extLst>
            <c:ext xmlns:c16="http://schemas.microsoft.com/office/drawing/2014/chart" uri="{C3380CC4-5D6E-409C-BE32-E72D297353CC}">
              <c16:uniqueId val="{00000001-72AA-0A4A-AD56-6D551A07677F}"/>
            </c:ext>
          </c:extLst>
        </c:ser>
        <c:ser>
          <c:idx val="2"/>
          <c:order val="2"/>
          <c:tx>
            <c:strRef>
              <c:f>Sheet1!$D$1</c:f>
              <c:strCache>
                <c:ptCount val="1"/>
                <c:pt idx="0">
                  <c:v>Lass Ex.D</c:v>
                </c:pt>
              </c:strCache>
            </c:strRef>
          </c:tx>
          <c:spPr>
            <a:ln w="28575" cap="rnd">
              <a:solidFill>
                <a:srgbClr val="0070C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Sheet1!$D$2:$D$131</c:f>
              <c:numCache>
                <c:formatCode>General</c:formatCode>
                <c:ptCount val="130"/>
                <c:pt idx="7">
                  <c:v>10177.023530255299</c:v>
                </c:pt>
                <c:pt idx="8">
                  <c:v>9371.4162736492508</c:v>
                </c:pt>
                <c:pt idx="9">
                  <c:v>9152.8175576860103</c:v>
                </c:pt>
                <c:pt idx="10">
                  <c:v>9041.8184394027503</c:v>
                </c:pt>
                <c:pt idx="11">
                  <c:v>9429.6188921440607</c:v>
                </c:pt>
                <c:pt idx="12">
                  <c:v>9700.2188884033094</c:v>
                </c:pt>
                <c:pt idx="13">
                  <c:v>9463.0183997996792</c:v>
                </c:pt>
                <c:pt idx="14">
                  <c:v>9419.6173970546606</c:v>
                </c:pt>
                <c:pt idx="15">
                  <c:v>9672.2158499679608</c:v>
                </c:pt>
                <c:pt idx="16">
                  <c:v>10171.422644529101</c:v>
                </c:pt>
                <c:pt idx="17">
                  <c:v>10164.0199143471</c:v>
                </c:pt>
                <c:pt idx="18">
                  <c:v>9296.8076263055791</c:v>
                </c:pt>
                <c:pt idx="19">
                  <c:v>10243.612497673201</c:v>
                </c:pt>
                <c:pt idx="20">
                  <c:v>10132.8124322269</c:v>
                </c:pt>
                <c:pt idx="21">
                  <c:v>10830.0084054942</c:v>
                </c:pt>
                <c:pt idx="22">
                  <c:v>11480.2044048965</c:v>
                </c:pt>
                <c:pt idx="23">
                  <c:v>11499.6004368104</c:v>
                </c:pt>
                <c:pt idx="24">
                  <c:v>11326.7965081481</c:v>
                </c:pt>
                <c:pt idx="25">
                  <c:v>11401.392626380601</c:v>
                </c:pt>
                <c:pt idx="26">
                  <c:v>11611.388799562201</c:v>
                </c:pt>
                <c:pt idx="27">
                  <c:v>11061.5850363554</c:v>
                </c:pt>
                <c:pt idx="28">
                  <c:v>10860.181346056999</c:v>
                </c:pt>
                <c:pt idx="29">
                  <c:v>9078.1688214884798</c:v>
                </c:pt>
                <c:pt idx="30">
                  <c:v>10558.3742247055</c:v>
                </c:pt>
                <c:pt idx="31">
                  <c:v>11054.1708156635</c:v>
                </c:pt>
                <c:pt idx="32">
                  <c:v>10922.967523610099</c:v>
                </c:pt>
                <c:pt idx="33">
                  <c:v>10634.964361434601</c:v>
                </c:pt>
                <c:pt idx="34">
                  <c:v>10435.7613428359</c:v>
                </c:pt>
                <c:pt idx="35">
                  <c:v>10414.958482354899</c:v>
                </c:pt>
                <c:pt idx="36">
                  <c:v>10688.955795408699</c:v>
                </c:pt>
                <c:pt idx="37">
                  <c:v>10173.5532983253</c:v>
                </c:pt>
                <c:pt idx="38">
                  <c:v>10069.351008379501</c:v>
                </c:pt>
                <c:pt idx="39">
                  <c:v>10004.740026694401</c:v>
                </c:pt>
                <c:pt idx="40">
                  <c:v>8931.5382068242707</c:v>
                </c:pt>
                <c:pt idx="41">
                  <c:v>10379.3455691135</c:v>
                </c:pt>
                <c:pt idx="42">
                  <c:v>9895.7353836008606</c:v>
                </c:pt>
                <c:pt idx="43">
                  <c:v>9581.5344242885603</c:v>
                </c:pt>
                <c:pt idx="44">
                  <c:v>9610.5337978231</c:v>
                </c:pt>
                <c:pt idx="45">
                  <c:v>9966.1322823751798</c:v>
                </c:pt>
                <c:pt idx="46">
                  <c:v>9738.1315246614504</c:v>
                </c:pt>
                <c:pt idx="47">
                  <c:v>9461.9306640437899</c:v>
                </c:pt>
                <c:pt idx="48">
                  <c:v>9333.7297005813307</c:v>
                </c:pt>
                <c:pt idx="49">
                  <c:v>9994.3286346582299</c:v>
                </c:pt>
                <c:pt idx="50">
                  <c:v>10030.5902136649</c:v>
                </c:pt>
                <c:pt idx="51">
                  <c:v>9258.3274670010396</c:v>
                </c:pt>
                <c:pt idx="52">
                  <c:v>9637.5261986968908</c:v>
                </c:pt>
                <c:pt idx="53">
                  <c:v>10240.333748348499</c:v>
                </c:pt>
                <c:pt idx="54">
                  <c:v>10183.9322835485</c:v>
                </c:pt>
                <c:pt idx="55">
                  <c:v>10183.9307237172</c:v>
                </c:pt>
                <c:pt idx="56">
                  <c:v>9371.3201544423391</c:v>
                </c:pt>
                <c:pt idx="57">
                  <c:v>9033.9184131819693</c:v>
                </c:pt>
                <c:pt idx="58">
                  <c:v>8985.7165864691397</c:v>
                </c:pt>
                <c:pt idx="59">
                  <c:v>9432.3146784803594</c:v>
                </c:pt>
                <c:pt idx="60">
                  <c:v>10138.829909271501</c:v>
                </c:pt>
                <c:pt idx="61">
                  <c:v>9333.2226526654194</c:v>
                </c:pt>
                <c:pt idx="62">
                  <c:v>9114.6239367021808</c:v>
                </c:pt>
                <c:pt idx="63">
                  <c:v>9003.6248184189208</c:v>
                </c:pt>
                <c:pt idx="64">
                  <c:v>9391.4252711602294</c:v>
                </c:pt>
                <c:pt idx="65">
                  <c:v>9662.0252674194799</c:v>
                </c:pt>
                <c:pt idx="66">
                  <c:v>9424.8247788158496</c:v>
                </c:pt>
                <c:pt idx="67">
                  <c:v>9381.4237760708293</c:v>
                </c:pt>
                <c:pt idx="68">
                  <c:v>9634.0222289841295</c:v>
                </c:pt>
                <c:pt idx="69">
                  <c:v>10133.2290235453</c:v>
                </c:pt>
                <c:pt idx="70">
                  <c:v>10125.8262933632</c:v>
                </c:pt>
                <c:pt idx="71">
                  <c:v>9258.6140053217605</c:v>
                </c:pt>
                <c:pt idx="72">
                  <c:v>10205.4188766894</c:v>
                </c:pt>
                <c:pt idx="73">
                  <c:v>10094.618811243001</c:v>
                </c:pt>
                <c:pt idx="74">
                  <c:v>10791.814784510399</c:v>
                </c:pt>
                <c:pt idx="75">
                  <c:v>11442.010783912699</c:v>
                </c:pt>
                <c:pt idx="76">
                  <c:v>11461.4068158266</c:v>
                </c:pt>
                <c:pt idx="77">
                  <c:v>11288.602887164299</c:v>
                </c:pt>
                <c:pt idx="78">
                  <c:v>11363.1990053968</c:v>
                </c:pt>
                <c:pt idx="79">
                  <c:v>11573.1951785784</c:v>
                </c:pt>
                <c:pt idx="80">
                  <c:v>11023.3914153716</c:v>
                </c:pt>
                <c:pt idx="81">
                  <c:v>10821.987725073201</c:v>
                </c:pt>
                <c:pt idx="82">
                  <c:v>9039.9752005046503</c:v>
                </c:pt>
                <c:pt idx="83">
                  <c:v>10520.180603721699</c:v>
                </c:pt>
                <c:pt idx="84">
                  <c:v>11015.977194679601</c:v>
                </c:pt>
                <c:pt idx="85">
                  <c:v>10884.773902626301</c:v>
                </c:pt>
                <c:pt idx="86">
                  <c:v>10596.7707404508</c:v>
                </c:pt>
                <c:pt idx="87">
                  <c:v>10397.5677218521</c:v>
                </c:pt>
                <c:pt idx="88">
                  <c:v>10376.764861371101</c:v>
                </c:pt>
                <c:pt idx="89">
                  <c:v>10650.762174424901</c:v>
                </c:pt>
                <c:pt idx="90">
                  <c:v>10135.359677341499</c:v>
                </c:pt>
                <c:pt idx="91">
                  <c:v>10031.1573873957</c:v>
                </c:pt>
                <c:pt idx="92">
                  <c:v>9966.5464057105401</c:v>
                </c:pt>
                <c:pt idx="93">
                  <c:v>8893.3445858404393</c:v>
                </c:pt>
                <c:pt idx="94">
                  <c:v>10341.1519481297</c:v>
                </c:pt>
                <c:pt idx="95">
                  <c:v>9857.5417626170292</c:v>
                </c:pt>
                <c:pt idx="96">
                  <c:v>9543.3408033047399</c:v>
                </c:pt>
                <c:pt idx="97">
                  <c:v>9572.3401768392705</c:v>
                </c:pt>
                <c:pt idx="98">
                  <c:v>9927.9386613913503</c:v>
                </c:pt>
                <c:pt idx="99">
                  <c:v>9699.9379036776209</c:v>
                </c:pt>
                <c:pt idx="100">
                  <c:v>9423.7370430599603</c:v>
                </c:pt>
                <c:pt idx="101">
                  <c:v>9295.5360795975103</c:v>
                </c:pt>
                <c:pt idx="102">
                  <c:v>9956.1350136744004</c:v>
                </c:pt>
                <c:pt idx="103">
                  <c:v>9992.3965926811106</c:v>
                </c:pt>
                <c:pt idx="104">
                  <c:v>9220.1338460172101</c:v>
                </c:pt>
                <c:pt idx="105">
                  <c:v>9599.3325777130594</c:v>
                </c:pt>
                <c:pt idx="106">
                  <c:v>10202.140127364701</c:v>
                </c:pt>
                <c:pt idx="107">
                  <c:v>10145.7386625646</c:v>
                </c:pt>
                <c:pt idx="108">
                  <c:v>10145.737102733399</c:v>
                </c:pt>
                <c:pt idx="109">
                  <c:v>9333.1265334585205</c:v>
                </c:pt>
                <c:pt idx="110">
                  <c:v>8995.7247921981507</c:v>
                </c:pt>
                <c:pt idx="111">
                  <c:v>8947.5229654853101</c:v>
                </c:pt>
                <c:pt idx="112">
                  <c:v>10100.6362882877</c:v>
                </c:pt>
                <c:pt idx="113">
                  <c:v>9295.0290316815808</c:v>
                </c:pt>
                <c:pt idx="114">
                  <c:v>9076.4303157183404</c:v>
                </c:pt>
                <c:pt idx="115">
                  <c:v>8965.4311974350803</c:v>
                </c:pt>
                <c:pt idx="116">
                  <c:v>9353.2316501763908</c:v>
                </c:pt>
                <c:pt idx="117">
                  <c:v>9623.8316464356394</c:v>
                </c:pt>
                <c:pt idx="118">
                  <c:v>9386.6311578320092</c:v>
                </c:pt>
                <c:pt idx="119">
                  <c:v>9343.2301550869906</c:v>
                </c:pt>
                <c:pt idx="120">
                  <c:v>9595.8286080002908</c:v>
                </c:pt>
                <c:pt idx="121">
                  <c:v>10095.0354025615</c:v>
                </c:pt>
                <c:pt idx="122">
                  <c:v>10087.632672379401</c:v>
                </c:pt>
                <c:pt idx="123">
                  <c:v>9220.42038433792</c:v>
                </c:pt>
                <c:pt idx="124">
                  <c:v>10167.2252557055</c:v>
                </c:pt>
                <c:pt idx="125">
                  <c:v>10056.4251902592</c:v>
                </c:pt>
                <c:pt idx="126">
                  <c:v>10753.621163526601</c:v>
                </c:pt>
                <c:pt idx="127">
                  <c:v>11403.817162928801</c:v>
                </c:pt>
                <c:pt idx="128">
                  <c:v>11423.2131948427</c:v>
                </c:pt>
                <c:pt idx="129">
                  <c:v>11250.409266180401</c:v>
                </c:pt>
              </c:numCache>
            </c:numRef>
          </c:val>
          <c:smooth val="0"/>
          <c:extLst>
            <c:ext xmlns:c16="http://schemas.microsoft.com/office/drawing/2014/chart" uri="{C3380CC4-5D6E-409C-BE32-E72D297353CC}">
              <c16:uniqueId val="{00000002-72AA-0A4A-AD56-6D551A07677F}"/>
            </c:ext>
          </c:extLst>
        </c:ser>
        <c:dLbls>
          <c:showLegendKey val="0"/>
          <c:showVal val="0"/>
          <c:showCatName val="0"/>
          <c:showSerName val="0"/>
          <c:showPercent val="0"/>
          <c:showBubbleSize val="0"/>
        </c:dLbls>
        <c:smooth val="0"/>
        <c:axId val="835295760"/>
        <c:axId val="824659664"/>
      </c:lineChart>
      <c:dateAx>
        <c:axId val="835295760"/>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4659664"/>
        <c:crosses val="autoZero"/>
        <c:auto val="1"/>
        <c:lblOffset val="100"/>
        <c:baseTimeUnit val="days"/>
      </c:dateAx>
      <c:valAx>
        <c:axId val="824659664"/>
        <c:scaling>
          <c:orientation val="minMax"/>
          <c:max val="11600"/>
          <c:min val="88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5295760"/>
        <c:crosses val="autoZero"/>
        <c:crossBetween val="between"/>
      </c:valAx>
      <c:spPr>
        <a:noFill/>
        <a:ln>
          <a:noFill/>
        </a:ln>
        <a:effectLst/>
      </c:spPr>
    </c:plotArea>
    <c:legend>
      <c:legendPos val="b"/>
      <c:overlay val="0"/>
      <c:spPr>
        <a:noFill/>
        <a:ln>
          <a:solidFill>
            <a:srgbClr val="FF0000"/>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OLS Ex.D</c:v>
                </c:pt>
              </c:strCache>
            </c:strRef>
          </c:tx>
          <c:spPr>
            <a:ln w="28575" cap="rnd">
              <a:solidFill>
                <a:srgbClr val="FF000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Sheet1!$B$2:$B$131</c:f>
              <c:numCache>
                <c:formatCode>General</c:formatCode>
                <c:ptCount val="130"/>
                <c:pt idx="0">
                  <c:v>10191.107547171099</c:v>
                </c:pt>
                <c:pt idx="1">
                  <c:v>9270.7075471697899</c:v>
                </c:pt>
                <c:pt idx="2">
                  <c:v>9052.1075471697895</c:v>
                </c:pt>
                <c:pt idx="3">
                  <c:v>8905.5075471697892</c:v>
                </c:pt>
                <c:pt idx="4">
                  <c:v>9232.3075471697903</c:v>
                </c:pt>
                <c:pt idx="5">
                  <c:v>9345.3075471697794</c:v>
                </c:pt>
                <c:pt idx="6">
                  <c:v>9007.9075471697906</c:v>
                </c:pt>
                <c:pt idx="7">
                  <c:v>8959.7075471697899</c:v>
                </c:pt>
                <c:pt idx="8">
                  <c:v>9406.3075471697903</c:v>
                </c:pt>
                <c:pt idx="9">
                  <c:v>9345.3075471697794</c:v>
                </c:pt>
                <c:pt idx="10">
                  <c:v>9126.7075471697899</c:v>
                </c:pt>
                <c:pt idx="11">
                  <c:v>9015.7075471697899</c:v>
                </c:pt>
                <c:pt idx="12">
                  <c:v>9403.5075471697892</c:v>
                </c:pt>
                <c:pt idx="13">
                  <c:v>9674.1075471697895</c:v>
                </c:pt>
                <c:pt idx="14">
                  <c:v>9436.9075471697906</c:v>
                </c:pt>
                <c:pt idx="15">
                  <c:v>9393.5075471697892</c:v>
                </c:pt>
                <c:pt idx="16">
                  <c:v>9646.1075471697895</c:v>
                </c:pt>
                <c:pt idx="17">
                  <c:v>10185.5075471698</c:v>
                </c:pt>
                <c:pt idx="18">
                  <c:v>10178.1075471698</c:v>
                </c:pt>
                <c:pt idx="19">
                  <c:v>10257.707547169801</c:v>
                </c:pt>
                <c:pt idx="20">
                  <c:v>10146.9075471698</c:v>
                </c:pt>
                <c:pt idx="21">
                  <c:v>10844.1075471698</c:v>
                </c:pt>
                <c:pt idx="22">
                  <c:v>11494.307547169799</c:v>
                </c:pt>
                <c:pt idx="23">
                  <c:v>11513.707547169801</c:v>
                </c:pt>
                <c:pt idx="24">
                  <c:v>11340.9075471698</c:v>
                </c:pt>
                <c:pt idx="25">
                  <c:v>11415.5075471698</c:v>
                </c:pt>
                <c:pt idx="26">
                  <c:v>11625.5075471698</c:v>
                </c:pt>
                <c:pt idx="27">
                  <c:v>11075.707547169801</c:v>
                </c:pt>
                <c:pt idx="28">
                  <c:v>10874.307547169799</c:v>
                </c:pt>
                <c:pt idx="29">
                  <c:v>10572.5075471698</c:v>
                </c:pt>
                <c:pt idx="30">
                  <c:v>11068.307547169799</c:v>
                </c:pt>
                <c:pt idx="31">
                  <c:v>10937.1075471698</c:v>
                </c:pt>
                <c:pt idx="32">
                  <c:v>10649.1075471698</c:v>
                </c:pt>
                <c:pt idx="33">
                  <c:v>10449.9075471698</c:v>
                </c:pt>
                <c:pt idx="34">
                  <c:v>10429.1075471698</c:v>
                </c:pt>
                <c:pt idx="35">
                  <c:v>10703.1075471698</c:v>
                </c:pt>
                <c:pt idx="36">
                  <c:v>10187.707547169801</c:v>
                </c:pt>
                <c:pt idx="37">
                  <c:v>10083.5075471698</c:v>
                </c:pt>
                <c:pt idx="38">
                  <c:v>9978.7075471697899</c:v>
                </c:pt>
                <c:pt idx="39">
                  <c:v>10393.5075471698</c:v>
                </c:pt>
                <c:pt idx="40">
                  <c:v>9869.7075471697899</c:v>
                </c:pt>
                <c:pt idx="41">
                  <c:v>9555.5075471697892</c:v>
                </c:pt>
                <c:pt idx="42">
                  <c:v>9584.5075471697892</c:v>
                </c:pt>
                <c:pt idx="43">
                  <c:v>9940.1075471697895</c:v>
                </c:pt>
                <c:pt idx="44">
                  <c:v>9712.1075471697895</c:v>
                </c:pt>
                <c:pt idx="45">
                  <c:v>9435.9075471697906</c:v>
                </c:pt>
                <c:pt idx="46">
                  <c:v>9307.7075471697899</c:v>
                </c:pt>
                <c:pt idx="47">
                  <c:v>9968.3075471697903</c:v>
                </c:pt>
                <c:pt idx="48">
                  <c:v>10027.307547169799</c:v>
                </c:pt>
                <c:pt idx="49">
                  <c:v>9611.5075471697892</c:v>
                </c:pt>
                <c:pt idx="50">
                  <c:v>10254.5075471698</c:v>
                </c:pt>
                <c:pt idx="51">
                  <c:v>10198.1075471698</c:v>
                </c:pt>
                <c:pt idx="52">
                  <c:v>10198.1075471698</c:v>
                </c:pt>
                <c:pt idx="53">
                  <c:v>10150.9433962276</c:v>
                </c:pt>
                <c:pt idx="54">
                  <c:v>9230.5433962262396</c:v>
                </c:pt>
                <c:pt idx="55">
                  <c:v>9011.9433962262392</c:v>
                </c:pt>
                <c:pt idx="56">
                  <c:v>8865.3433962262498</c:v>
                </c:pt>
                <c:pt idx="57">
                  <c:v>9192.1433962262399</c:v>
                </c:pt>
                <c:pt idx="58">
                  <c:v>9305.1433962262399</c:v>
                </c:pt>
                <c:pt idx="59">
                  <c:v>8967.7433962262494</c:v>
                </c:pt>
                <c:pt idx="60">
                  <c:v>8919.5433962262396</c:v>
                </c:pt>
                <c:pt idx="61">
                  <c:v>9366.1433962262508</c:v>
                </c:pt>
                <c:pt idx="62">
                  <c:v>9305.1433962262399</c:v>
                </c:pt>
                <c:pt idx="63">
                  <c:v>9086.5433962262396</c:v>
                </c:pt>
                <c:pt idx="64">
                  <c:v>8975.5433962262505</c:v>
                </c:pt>
                <c:pt idx="65">
                  <c:v>9363.3433962262498</c:v>
                </c:pt>
                <c:pt idx="66">
                  <c:v>9633.9433962262392</c:v>
                </c:pt>
                <c:pt idx="67">
                  <c:v>9396.7433962262494</c:v>
                </c:pt>
                <c:pt idx="68">
                  <c:v>9353.3433962262407</c:v>
                </c:pt>
                <c:pt idx="69">
                  <c:v>9605.9433962262392</c:v>
                </c:pt>
                <c:pt idx="70">
                  <c:v>10145.343396226201</c:v>
                </c:pt>
                <c:pt idx="71">
                  <c:v>10137.943396226199</c:v>
                </c:pt>
                <c:pt idx="72">
                  <c:v>10217.5433962262</c:v>
                </c:pt>
                <c:pt idx="73">
                  <c:v>10106.7433962262</c:v>
                </c:pt>
                <c:pt idx="74">
                  <c:v>10803.943396226199</c:v>
                </c:pt>
                <c:pt idx="75">
                  <c:v>11454.1433962262</c:v>
                </c:pt>
                <c:pt idx="76">
                  <c:v>11473.5433962262</c:v>
                </c:pt>
                <c:pt idx="77">
                  <c:v>11300.7433962262</c:v>
                </c:pt>
                <c:pt idx="78">
                  <c:v>11375.343396226201</c:v>
                </c:pt>
                <c:pt idx="79">
                  <c:v>11585.343396226201</c:v>
                </c:pt>
                <c:pt idx="80">
                  <c:v>11035.5433962262</c:v>
                </c:pt>
                <c:pt idx="81">
                  <c:v>10834.1433962262</c:v>
                </c:pt>
                <c:pt idx="82">
                  <c:v>10532.343396226201</c:v>
                </c:pt>
                <c:pt idx="83">
                  <c:v>11028.1433962262</c:v>
                </c:pt>
                <c:pt idx="84">
                  <c:v>10896.943396226199</c:v>
                </c:pt>
                <c:pt idx="85">
                  <c:v>10608.943396226199</c:v>
                </c:pt>
                <c:pt idx="86">
                  <c:v>10409.7433962262</c:v>
                </c:pt>
                <c:pt idx="87">
                  <c:v>10388.943396226199</c:v>
                </c:pt>
                <c:pt idx="88">
                  <c:v>10662.943396226199</c:v>
                </c:pt>
                <c:pt idx="89">
                  <c:v>10147.5433962262</c:v>
                </c:pt>
                <c:pt idx="90">
                  <c:v>10043.343396226201</c:v>
                </c:pt>
                <c:pt idx="91">
                  <c:v>9938.5433962262396</c:v>
                </c:pt>
                <c:pt idx="92">
                  <c:v>10353.343396226201</c:v>
                </c:pt>
                <c:pt idx="93">
                  <c:v>9829.5433962262505</c:v>
                </c:pt>
                <c:pt idx="94">
                  <c:v>9515.3433962262498</c:v>
                </c:pt>
                <c:pt idx="95">
                  <c:v>9544.3433962262498</c:v>
                </c:pt>
                <c:pt idx="96">
                  <c:v>9899.9433962262392</c:v>
                </c:pt>
                <c:pt idx="97">
                  <c:v>9671.9433962262392</c:v>
                </c:pt>
                <c:pt idx="98">
                  <c:v>9395.7433962262494</c:v>
                </c:pt>
                <c:pt idx="99">
                  <c:v>9267.5433962262396</c:v>
                </c:pt>
                <c:pt idx="100">
                  <c:v>9928.1433962262399</c:v>
                </c:pt>
                <c:pt idx="101">
                  <c:v>9987.1433962262508</c:v>
                </c:pt>
                <c:pt idx="102">
                  <c:v>9571.3433962262407</c:v>
                </c:pt>
                <c:pt idx="103">
                  <c:v>10214.343396226201</c:v>
                </c:pt>
                <c:pt idx="104">
                  <c:v>10157.943396226199</c:v>
                </c:pt>
                <c:pt idx="105">
                  <c:v>10110.779245284</c:v>
                </c:pt>
                <c:pt idx="106">
                  <c:v>9190.3792452827001</c:v>
                </c:pt>
                <c:pt idx="107">
                  <c:v>8971.7792452826998</c:v>
                </c:pt>
                <c:pt idx="108">
                  <c:v>8825.1792452826994</c:v>
                </c:pt>
                <c:pt idx="109">
                  <c:v>9151.9792452827005</c:v>
                </c:pt>
                <c:pt idx="110">
                  <c:v>9264.9792452827005</c:v>
                </c:pt>
                <c:pt idx="111">
                  <c:v>8927.5792452827009</c:v>
                </c:pt>
                <c:pt idx="112">
                  <c:v>8879.3792452827001</c:v>
                </c:pt>
                <c:pt idx="113">
                  <c:v>9325.9792452827005</c:v>
                </c:pt>
                <c:pt idx="114">
                  <c:v>9264.9792452827005</c:v>
                </c:pt>
                <c:pt idx="115">
                  <c:v>9046.3792452827001</c:v>
                </c:pt>
                <c:pt idx="116">
                  <c:v>8935.3792452827001</c:v>
                </c:pt>
                <c:pt idx="117">
                  <c:v>9323.1792452826994</c:v>
                </c:pt>
                <c:pt idx="118">
                  <c:v>9593.7792452826998</c:v>
                </c:pt>
                <c:pt idx="119">
                  <c:v>9356.5792452827009</c:v>
                </c:pt>
                <c:pt idx="120">
                  <c:v>9313.1792452826994</c:v>
                </c:pt>
                <c:pt idx="121">
                  <c:v>9565.7792452826998</c:v>
                </c:pt>
                <c:pt idx="122">
                  <c:v>10105.179245282699</c:v>
                </c:pt>
                <c:pt idx="123">
                  <c:v>10097.7792452827</c:v>
                </c:pt>
                <c:pt idx="124">
                  <c:v>10177.3792452827</c:v>
                </c:pt>
                <c:pt idx="125">
                  <c:v>10066.579245282701</c:v>
                </c:pt>
                <c:pt idx="126">
                  <c:v>10763.7792452827</c:v>
                </c:pt>
                <c:pt idx="127">
                  <c:v>11413.979245282701</c:v>
                </c:pt>
                <c:pt idx="128">
                  <c:v>11433.3792452827</c:v>
                </c:pt>
                <c:pt idx="129">
                  <c:v>11260.579245282701</c:v>
                </c:pt>
              </c:numCache>
            </c:numRef>
          </c:val>
          <c:smooth val="0"/>
          <c:extLst>
            <c:ext xmlns:c16="http://schemas.microsoft.com/office/drawing/2014/chart" uri="{C3380CC4-5D6E-409C-BE32-E72D297353CC}">
              <c16:uniqueId val="{00000000-72AA-0A4A-AD56-6D551A07677F}"/>
            </c:ext>
          </c:extLst>
        </c:ser>
        <c:ser>
          <c:idx val="1"/>
          <c:order val="1"/>
          <c:tx>
            <c:strRef>
              <c:f>Sheet1!$C$1</c:f>
              <c:strCache>
                <c:ptCount val="1"/>
                <c:pt idx="0">
                  <c:v>GLM Log Ex.D</c:v>
                </c:pt>
              </c:strCache>
            </c:strRef>
          </c:tx>
          <c:spPr>
            <a:ln w="28575" cap="rnd">
              <a:solidFill>
                <a:schemeClr val="tx1"/>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Sheet1!$C$2:$C$131</c:f>
              <c:numCache>
                <c:formatCode>General</c:formatCode>
                <c:ptCount val="130"/>
                <c:pt idx="0">
                  <c:v>10189.9589417025</c:v>
                </c:pt>
                <c:pt idx="1">
                  <c:v>9280.4164642916603</c:v>
                </c:pt>
                <c:pt idx="2">
                  <c:v>9064.3951848924498</c:v>
                </c:pt>
                <c:pt idx="3">
                  <c:v>8919.5245556155496</c:v>
                </c:pt>
                <c:pt idx="4">
                  <c:v>9242.4694508933699</c:v>
                </c:pt>
                <c:pt idx="5">
                  <c:v>9354.1364434462594</c:v>
                </c:pt>
                <c:pt idx="6">
                  <c:v>9020.7165913450699</c:v>
                </c:pt>
                <c:pt idx="7">
                  <c:v>8973.0851839020506</c:v>
                </c:pt>
                <c:pt idx="8">
                  <c:v>9414.4168553554391</c:v>
                </c:pt>
                <c:pt idx="9">
                  <c:v>9354.1364434461793</c:v>
                </c:pt>
                <c:pt idx="10">
                  <c:v>9138.1151640469398</c:v>
                </c:pt>
                <c:pt idx="11">
                  <c:v>9028.4245784416707</c:v>
                </c:pt>
                <c:pt idx="12">
                  <c:v>9411.6498856284397</c:v>
                </c:pt>
                <c:pt idx="13">
                  <c:v>9679.0577456715801</c:v>
                </c:pt>
                <c:pt idx="14">
                  <c:v>9444.6558816574507</c:v>
                </c:pt>
                <c:pt idx="15">
                  <c:v>9401.7678508892095</c:v>
                </c:pt>
                <c:pt idx="16">
                  <c:v>9651.38804840179</c:v>
                </c:pt>
                <c:pt idx="17">
                  <c:v>10184.425002235001</c:v>
                </c:pt>
                <c:pt idx="18">
                  <c:v>10177.112296528099</c:v>
                </c:pt>
                <c:pt idx="19">
                  <c:v>10255.7732930522</c:v>
                </c:pt>
                <c:pt idx="20">
                  <c:v>10146.2803481417</c:v>
                </c:pt>
                <c:pt idx="21">
                  <c:v>10835.2558101616</c:v>
                </c:pt>
                <c:pt idx="22">
                  <c:v>11477.785708905099</c:v>
                </c:pt>
                <c:pt idx="23">
                  <c:v>11496.9568563008</c:v>
                </c:pt>
                <c:pt idx="24">
                  <c:v>11326.1952960283</c:v>
                </c:pt>
                <c:pt idx="25">
                  <c:v>11399.915275158501</c:v>
                </c:pt>
                <c:pt idx="26">
                  <c:v>11607.438004682001</c:v>
                </c:pt>
                <c:pt idx="27">
                  <c:v>11064.12373472</c:v>
                </c:pt>
                <c:pt idx="28">
                  <c:v>10865.0995550722</c:v>
                </c:pt>
                <c:pt idx="29">
                  <c:v>10566.859746644701</c:v>
                </c:pt>
                <c:pt idx="30">
                  <c:v>11056.811029013101</c:v>
                </c:pt>
                <c:pt idx="31">
                  <c:v>10927.158733234401</c:v>
                </c:pt>
                <c:pt idx="32">
                  <c:v>10642.5561327451</c:v>
                </c:pt>
                <c:pt idx="33">
                  <c:v>10445.706000742401</c:v>
                </c:pt>
                <c:pt idx="34">
                  <c:v>10425.1513684827</c:v>
                </c:pt>
                <c:pt idx="35">
                  <c:v>10695.919120337499</c:v>
                </c:pt>
                <c:pt idx="36">
                  <c:v>10186.599049877799</c:v>
                </c:pt>
                <c:pt idx="37">
                  <c:v>10083.6282478951</c:v>
                </c:pt>
                <c:pt idx="38">
                  <c:v>9980.0645238280995</c:v>
                </c:pt>
                <c:pt idx="39">
                  <c:v>10389.9713248107</c:v>
                </c:pt>
                <c:pt idx="40">
                  <c:v>9872.3503451707002</c:v>
                </c:pt>
                <c:pt idx="41">
                  <c:v>9561.8568136645008</c:v>
                </c:pt>
                <c:pt idx="42">
                  <c:v>9590.5147144082202</c:v>
                </c:pt>
                <c:pt idx="43">
                  <c:v>9941.9198697347292</c:v>
                </c:pt>
                <c:pt idx="44">
                  <c:v>9716.6094776810805</c:v>
                </c:pt>
                <c:pt idx="45">
                  <c:v>9443.6676781835704</c:v>
                </c:pt>
                <c:pt idx="46">
                  <c:v>9316.9799928267294</c:v>
                </c:pt>
                <c:pt idx="47">
                  <c:v>9969.7872076993008</c:v>
                </c:pt>
                <c:pt idx="48">
                  <c:v>10028.0912126607</c:v>
                </c:pt>
                <c:pt idx="49">
                  <c:v>9617.1962082040991</c:v>
                </c:pt>
                <c:pt idx="50">
                  <c:v>10252.611041935599</c:v>
                </c:pt>
                <c:pt idx="51">
                  <c:v>10196.8763660076</c:v>
                </c:pt>
                <c:pt idx="52">
                  <c:v>10196.8763660076</c:v>
                </c:pt>
                <c:pt idx="53">
                  <c:v>10149.7844346932</c:v>
                </c:pt>
                <c:pt idx="54">
                  <c:v>9243.8278815086105</c:v>
                </c:pt>
                <c:pt idx="55">
                  <c:v>9028.6582785933806</c:v>
                </c:pt>
                <c:pt idx="56">
                  <c:v>8884.3588102156209</c:v>
                </c:pt>
                <c:pt idx="57">
                  <c:v>9206.0304764222292</c:v>
                </c:pt>
                <c:pt idx="58">
                  <c:v>9317.2572153489109</c:v>
                </c:pt>
                <c:pt idx="59">
                  <c:v>8985.1518904466902</c:v>
                </c:pt>
                <c:pt idx="60">
                  <c:v>8937.7082726035205</c:v>
                </c:pt>
                <c:pt idx="61">
                  <c:v>9377.2999682209302</c:v>
                </c:pt>
                <c:pt idx="62">
                  <c:v>9317.2572153488309</c:v>
                </c:pt>
                <c:pt idx="63">
                  <c:v>9102.08761243357</c:v>
                </c:pt>
                <c:pt idx="64">
                  <c:v>8992.8294883549406</c:v>
                </c:pt>
                <c:pt idx="65">
                  <c:v>9374.5439074333408</c:v>
                </c:pt>
                <c:pt idx="66">
                  <c:v>9640.8974964034405</c:v>
                </c:pt>
                <c:pt idx="67">
                  <c:v>9407.4197753993794</c:v>
                </c:pt>
                <c:pt idx="68">
                  <c:v>9364.7008331920097</c:v>
                </c:pt>
                <c:pt idx="69">
                  <c:v>9613.3368885277596</c:v>
                </c:pt>
                <c:pt idx="70">
                  <c:v>10144.2723131046</c:v>
                </c:pt>
                <c:pt idx="71">
                  <c:v>10136.9884381661</c:v>
                </c:pt>
                <c:pt idx="72">
                  <c:v>10215.339309126901</c:v>
                </c:pt>
                <c:pt idx="73">
                  <c:v>10106.2780465331</c:v>
                </c:pt>
                <c:pt idx="74">
                  <c:v>10792.5371826398</c:v>
                </c:pt>
                <c:pt idx="75">
                  <c:v>11432.5338698101</c:v>
                </c:pt>
                <c:pt idx="76">
                  <c:v>11451.6294338399</c:v>
                </c:pt>
                <c:pt idx="77">
                  <c:v>11281.541110971</c:v>
                </c:pt>
                <c:pt idx="78">
                  <c:v>11354.970444787001</c:v>
                </c:pt>
                <c:pt idx="79">
                  <c:v>11561.6750038547</c:v>
                </c:pt>
                <c:pt idx="80">
                  <c:v>11020.5027820669</c:v>
                </c:pt>
                <c:pt idx="81">
                  <c:v>10822.263266846699</c:v>
                </c:pt>
                <c:pt idx="82">
                  <c:v>10525.199286245699</c:v>
                </c:pt>
                <c:pt idx="83">
                  <c:v>11013.218907128399</c:v>
                </c:pt>
                <c:pt idx="84">
                  <c:v>10884.077773082199</c:v>
                </c:pt>
                <c:pt idx="85">
                  <c:v>10600.5972349323</c:v>
                </c:pt>
                <c:pt idx="86">
                  <c:v>10404.523196047499</c:v>
                </c:pt>
                <c:pt idx="87">
                  <c:v>10384.049601623499</c:v>
                </c:pt>
                <c:pt idx="88">
                  <c:v>10653.749835836001</c:v>
                </c:pt>
                <c:pt idx="89">
                  <c:v>10146.437789437699</c:v>
                </c:pt>
                <c:pt idx="90">
                  <c:v>10043.8729558431</c:v>
                </c:pt>
                <c:pt idx="91">
                  <c:v>9940.7175377940803</c:v>
                </c:pt>
                <c:pt idx="92">
                  <c:v>10349.008257324</c:v>
                </c:pt>
                <c:pt idx="93">
                  <c:v>9833.4280285637396</c:v>
                </c:pt>
                <c:pt idx="94">
                  <c:v>9524.1586359014</c:v>
                </c:pt>
                <c:pt idx="95">
                  <c:v>9552.7035512012208</c:v>
                </c:pt>
                <c:pt idx="96">
                  <c:v>9902.7232712225996</c:v>
                </c:pt>
                <c:pt idx="97">
                  <c:v>9678.3011785209401</c:v>
                </c:pt>
                <c:pt idx="98">
                  <c:v>9406.4354679752905</c:v>
                </c:pt>
                <c:pt idx="99">
                  <c:v>9280.2472562014591</c:v>
                </c:pt>
                <c:pt idx="100">
                  <c:v>9930.4807405830998</c:v>
                </c:pt>
                <c:pt idx="101">
                  <c:v>9988.5548786068994</c:v>
                </c:pt>
                <c:pt idx="102">
                  <c:v>9579.2798516527891</c:v>
                </c:pt>
                <c:pt idx="103">
                  <c:v>10212.1895253697</c:v>
                </c:pt>
                <c:pt idx="104">
                  <c:v>10156.6745866498</c:v>
                </c:pt>
                <c:pt idx="105">
                  <c:v>10109.7683180191</c:v>
                </c:pt>
                <c:pt idx="106">
                  <c:v>9207.3835513455997</c:v>
                </c:pt>
                <c:pt idx="107">
                  <c:v>8993.0622671301699</c:v>
                </c:pt>
                <c:pt idx="108">
                  <c:v>8849.33170781642</c:v>
                </c:pt>
                <c:pt idx="109">
                  <c:v>9169.7351647316409</c:v>
                </c:pt>
                <c:pt idx="110">
                  <c:v>9280.5233857577005</c:v>
                </c:pt>
                <c:pt idx="111">
                  <c:v>8949.7274054543595</c:v>
                </c:pt>
                <c:pt idx="112">
                  <c:v>8902.4708368396005</c:v>
                </c:pt>
                <c:pt idx="113">
                  <c:v>9340.3294165771604</c:v>
                </c:pt>
                <c:pt idx="114">
                  <c:v>9280.5233857576095</c:v>
                </c:pt>
                <c:pt idx="115">
                  <c:v>9066.2021015421706</c:v>
                </c:pt>
                <c:pt idx="116">
                  <c:v>8957.3747339853908</c:v>
                </c:pt>
                <c:pt idx="117">
                  <c:v>9337.5842217198497</c:v>
                </c:pt>
                <c:pt idx="118">
                  <c:v>9602.8876961420592</c:v>
                </c:pt>
                <c:pt idx="119">
                  <c:v>9370.3304746603899</c:v>
                </c:pt>
                <c:pt idx="120">
                  <c:v>9327.7799543723795</c:v>
                </c:pt>
                <c:pt idx="121">
                  <c:v>9575.4357475691995</c:v>
                </c:pt>
                <c:pt idx="122">
                  <c:v>10104.2779282911</c:v>
                </c:pt>
                <c:pt idx="123">
                  <c:v>10097.022770454099</c:v>
                </c:pt>
                <c:pt idx="124">
                  <c:v>10175.064738539801</c:v>
                </c:pt>
                <c:pt idx="125">
                  <c:v>10066.43345633</c:v>
                </c:pt>
                <c:pt idx="126">
                  <c:v>10749.986975796601</c:v>
                </c:pt>
                <c:pt idx="127">
                  <c:v>11387.4604387281</c:v>
                </c:pt>
                <c:pt idx="128">
                  <c:v>11406.4807173838</c:v>
                </c:pt>
                <c:pt idx="129">
                  <c:v>11237.0629776407</c:v>
                </c:pt>
              </c:numCache>
            </c:numRef>
          </c:val>
          <c:smooth val="0"/>
          <c:extLst>
            <c:ext xmlns:c16="http://schemas.microsoft.com/office/drawing/2014/chart" uri="{C3380CC4-5D6E-409C-BE32-E72D297353CC}">
              <c16:uniqueId val="{00000001-72AA-0A4A-AD56-6D551A07677F}"/>
            </c:ext>
          </c:extLst>
        </c:ser>
        <c:ser>
          <c:idx val="2"/>
          <c:order val="2"/>
          <c:tx>
            <c:strRef>
              <c:f>Sheet1!$D$1</c:f>
              <c:strCache>
                <c:ptCount val="1"/>
                <c:pt idx="0">
                  <c:v>GLM Identity Ex.D</c:v>
                </c:pt>
              </c:strCache>
            </c:strRef>
          </c:tx>
          <c:spPr>
            <a:ln w="28575" cap="rnd">
              <a:solidFill>
                <a:srgbClr val="0070C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Sheet1!$D$2:$D$131</c:f>
              <c:numCache>
                <c:formatCode>General</c:formatCode>
                <c:ptCount val="130"/>
                <c:pt idx="0">
                  <c:v>10188.7189978608</c:v>
                </c:pt>
                <c:pt idx="1">
                  <c:v>9270.1568100031891</c:v>
                </c:pt>
                <c:pt idx="2">
                  <c:v>9052.2322182416992</c:v>
                </c:pt>
                <c:pt idx="3">
                  <c:v>8903.0275517933896</c:v>
                </c:pt>
                <c:pt idx="4">
                  <c:v>9229.1642553681195</c:v>
                </c:pt>
                <c:pt idx="5">
                  <c:v>9343.1827662632604</c:v>
                </c:pt>
                <c:pt idx="6">
                  <c:v>9006.0346919034291</c:v>
                </c:pt>
                <c:pt idx="7">
                  <c:v>8957.7781357536696</c:v>
                </c:pt>
                <c:pt idx="8">
                  <c:v>9404.0798841435608</c:v>
                </c:pt>
                <c:pt idx="9">
                  <c:v>9344.5617391194191</c:v>
                </c:pt>
                <c:pt idx="10">
                  <c:v>9125.1355732666707</c:v>
                </c:pt>
                <c:pt idx="11">
                  <c:v>9014.8259520685206</c:v>
                </c:pt>
                <c:pt idx="12">
                  <c:v>9401.8764372594596</c:v>
                </c:pt>
                <c:pt idx="13">
                  <c:v>9672.9755227559599</c:v>
                </c:pt>
                <c:pt idx="14">
                  <c:v>9435.1980089624794</c:v>
                </c:pt>
                <c:pt idx="15">
                  <c:v>9392.4839364309391</c:v>
                </c:pt>
                <c:pt idx="16">
                  <c:v>9645.0431763420293</c:v>
                </c:pt>
                <c:pt idx="17">
                  <c:v>10183.496528572299</c:v>
                </c:pt>
                <c:pt idx="18">
                  <c:v>10177.0697451494</c:v>
                </c:pt>
                <c:pt idx="19">
                  <c:v>10256.597668250401</c:v>
                </c:pt>
                <c:pt idx="20">
                  <c:v>10145.261547112301</c:v>
                </c:pt>
                <c:pt idx="21">
                  <c:v>10841.6755507211</c:v>
                </c:pt>
                <c:pt idx="22">
                  <c:v>11492.899264486199</c:v>
                </c:pt>
                <c:pt idx="23">
                  <c:v>11512.050008812799</c:v>
                </c:pt>
                <c:pt idx="24">
                  <c:v>11340.982069850799</c:v>
                </c:pt>
                <c:pt idx="25">
                  <c:v>11414.232110970301</c:v>
                </c:pt>
                <c:pt idx="26">
                  <c:v>11624.660616176299</c:v>
                </c:pt>
                <c:pt idx="27">
                  <c:v>11074.393433064501</c:v>
                </c:pt>
                <c:pt idx="28">
                  <c:v>10873.268904263001</c:v>
                </c:pt>
                <c:pt idx="29">
                  <c:v>10571.581707256601</c:v>
                </c:pt>
                <c:pt idx="30">
                  <c:v>11065.362904014</c:v>
                </c:pt>
                <c:pt idx="31">
                  <c:v>10935.470529265</c:v>
                </c:pt>
                <c:pt idx="32">
                  <c:v>10648.3972021021</c:v>
                </c:pt>
                <c:pt idx="33">
                  <c:v>10448.4703869431</c:v>
                </c:pt>
                <c:pt idx="34">
                  <c:v>10427.575224501899</c:v>
                </c:pt>
                <c:pt idx="35">
                  <c:v>10702.8004724739</c:v>
                </c:pt>
                <c:pt idx="36">
                  <c:v>10187.465546441201</c:v>
                </c:pt>
                <c:pt idx="37">
                  <c:v>10082.676605189699</c:v>
                </c:pt>
                <c:pt idx="38">
                  <c:v>9976.7952790573308</c:v>
                </c:pt>
                <c:pt idx="39">
                  <c:v>10391.9594339383</c:v>
                </c:pt>
                <c:pt idx="40">
                  <c:v>9868.8479216898995</c:v>
                </c:pt>
                <c:pt idx="41">
                  <c:v>9554.9089730554006</c:v>
                </c:pt>
                <c:pt idx="42">
                  <c:v>9583.5268005791695</c:v>
                </c:pt>
                <c:pt idx="43">
                  <c:v>9938.2036500734994</c:v>
                </c:pt>
                <c:pt idx="44">
                  <c:v>9710.4143213895804</c:v>
                </c:pt>
                <c:pt idx="45">
                  <c:v>9435.2787502826395</c:v>
                </c:pt>
                <c:pt idx="46">
                  <c:v>9306.7424045455191</c:v>
                </c:pt>
                <c:pt idx="47">
                  <c:v>9966.0693107281804</c:v>
                </c:pt>
                <c:pt idx="48">
                  <c:v>10026.152300797299</c:v>
                </c:pt>
                <c:pt idx="49">
                  <c:v>9610.0086561494609</c:v>
                </c:pt>
                <c:pt idx="50">
                  <c:v>10252.8172889173</c:v>
                </c:pt>
                <c:pt idx="51">
                  <c:v>10198.0379819925</c:v>
                </c:pt>
                <c:pt idx="52">
                  <c:v>10198.0379819925</c:v>
                </c:pt>
                <c:pt idx="53">
                  <c:v>10148.111857850299</c:v>
                </c:pt>
                <c:pt idx="54">
                  <c:v>9229.5496699927498</c:v>
                </c:pt>
                <c:pt idx="55">
                  <c:v>9011.62507823126</c:v>
                </c:pt>
                <c:pt idx="56">
                  <c:v>8862.4204117829504</c:v>
                </c:pt>
                <c:pt idx="57">
                  <c:v>9188.5571153576802</c:v>
                </c:pt>
                <c:pt idx="58">
                  <c:v>9302.5756262528193</c:v>
                </c:pt>
                <c:pt idx="59">
                  <c:v>8965.4275518929899</c:v>
                </c:pt>
                <c:pt idx="60">
                  <c:v>8917.1709957432304</c:v>
                </c:pt>
                <c:pt idx="61">
                  <c:v>9363.4727441331197</c:v>
                </c:pt>
                <c:pt idx="62">
                  <c:v>9303.9545991089708</c:v>
                </c:pt>
                <c:pt idx="63">
                  <c:v>9084.5284332562296</c:v>
                </c:pt>
                <c:pt idx="64">
                  <c:v>8974.2188120580795</c:v>
                </c:pt>
                <c:pt idx="65">
                  <c:v>9361.2692972490204</c:v>
                </c:pt>
                <c:pt idx="66">
                  <c:v>9632.3683827455206</c:v>
                </c:pt>
                <c:pt idx="67">
                  <c:v>9394.5908689520402</c:v>
                </c:pt>
                <c:pt idx="68">
                  <c:v>9351.8767964204999</c:v>
                </c:pt>
                <c:pt idx="69">
                  <c:v>9604.43603633159</c:v>
                </c:pt>
                <c:pt idx="70">
                  <c:v>10142.8893885619</c:v>
                </c:pt>
                <c:pt idx="71">
                  <c:v>10136.462605139001</c:v>
                </c:pt>
                <c:pt idx="72">
                  <c:v>10215.99052824</c:v>
                </c:pt>
                <c:pt idx="73">
                  <c:v>10104.6544071018</c:v>
                </c:pt>
                <c:pt idx="74">
                  <c:v>10801.068410710701</c:v>
                </c:pt>
                <c:pt idx="75">
                  <c:v>11452.2921244758</c:v>
                </c:pt>
                <c:pt idx="76">
                  <c:v>11471.4428688023</c:v>
                </c:pt>
                <c:pt idx="77">
                  <c:v>11300.3749298404</c:v>
                </c:pt>
                <c:pt idx="78">
                  <c:v>11373.6249709598</c:v>
                </c:pt>
                <c:pt idx="79">
                  <c:v>11584.0534761659</c:v>
                </c:pt>
                <c:pt idx="80">
                  <c:v>11033.7862930541</c:v>
                </c:pt>
                <c:pt idx="81">
                  <c:v>10832.6617642526</c:v>
                </c:pt>
                <c:pt idx="82">
                  <c:v>10530.9745672462</c:v>
                </c:pt>
                <c:pt idx="83">
                  <c:v>11024.755764003599</c:v>
                </c:pt>
                <c:pt idx="84">
                  <c:v>10894.8633892546</c:v>
                </c:pt>
                <c:pt idx="85">
                  <c:v>10607.790062091601</c:v>
                </c:pt>
                <c:pt idx="86">
                  <c:v>10407.8632469327</c:v>
                </c:pt>
                <c:pt idx="87">
                  <c:v>10386.9680844915</c:v>
                </c:pt>
                <c:pt idx="88">
                  <c:v>10662.193332463499</c:v>
                </c:pt>
                <c:pt idx="89">
                  <c:v>10146.8584064308</c:v>
                </c:pt>
                <c:pt idx="90">
                  <c:v>10042.0694651792</c:v>
                </c:pt>
                <c:pt idx="91">
                  <c:v>9936.1881390468807</c:v>
                </c:pt>
                <c:pt idx="92">
                  <c:v>10351.352293927899</c:v>
                </c:pt>
                <c:pt idx="93">
                  <c:v>9828.2407816794603</c:v>
                </c:pt>
                <c:pt idx="94">
                  <c:v>9514.3018330449595</c:v>
                </c:pt>
                <c:pt idx="95">
                  <c:v>9542.9196605687303</c:v>
                </c:pt>
                <c:pt idx="96">
                  <c:v>9897.5965100630601</c:v>
                </c:pt>
                <c:pt idx="97">
                  <c:v>9669.8071813791394</c:v>
                </c:pt>
                <c:pt idx="98">
                  <c:v>9394.6716102722003</c:v>
                </c:pt>
                <c:pt idx="99">
                  <c:v>9266.1352645350798</c:v>
                </c:pt>
                <c:pt idx="100">
                  <c:v>9925.4621707177394</c:v>
                </c:pt>
                <c:pt idx="101">
                  <c:v>9985.5451607868999</c:v>
                </c:pt>
                <c:pt idx="102">
                  <c:v>9569.4015161390198</c:v>
                </c:pt>
                <c:pt idx="103">
                  <c:v>10212.210148906801</c:v>
                </c:pt>
                <c:pt idx="104">
                  <c:v>10157.430841982001</c:v>
                </c:pt>
                <c:pt idx="105">
                  <c:v>10107.5047178399</c:v>
                </c:pt>
                <c:pt idx="106">
                  <c:v>9188.9425299823106</c:v>
                </c:pt>
                <c:pt idx="107">
                  <c:v>8971.0179382208207</c:v>
                </c:pt>
                <c:pt idx="108">
                  <c:v>8821.8132717725093</c:v>
                </c:pt>
                <c:pt idx="109">
                  <c:v>9147.9499753472392</c:v>
                </c:pt>
                <c:pt idx="110">
                  <c:v>9261.9684862423801</c:v>
                </c:pt>
                <c:pt idx="111">
                  <c:v>8924.8204118825506</c:v>
                </c:pt>
                <c:pt idx="112">
                  <c:v>8876.5638557327893</c:v>
                </c:pt>
                <c:pt idx="113">
                  <c:v>9322.8656041226805</c:v>
                </c:pt>
                <c:pt idx="114">
                  <c:v>9263.3474590985297</c:v>
                </c:pt>
                <c:pt idx="115">
                  <c:v>9043.9212932457904</c:v>
                </c:pt>
                <c:pt idx="116">
                  <c:v>8933.6116720476402</c:v>
                </c:pt>
                <c:pt idx="117">
                  <c:v>9320.6621572385793</c:v>
                </c:pt>
                <c:pt idx="118">
                  <c:v>9591.7612427350796</c:v>
                </c:pt>
                <c:pt idx="119">
                  <c:v>9353.9837289415991</c:v>
                </c:pt>
                <c:pt idx="120">
                  <c:v>9311.2696564100606</c:v>
                </c:pt>
                <c:pt idx="121">
                  <c:v>9563.8288963211508</c:v>
                </c:pt>
                <c:pt idx="122">
                  <c:v>10102.282248551401</c:v>
                </c:pt>
                <c:pt idx="123">
                  <c:v>10095.855465128499</c:v>
                </c:pt>
                <c:pt idx="124">
                  <c:v>10175.3833882296</c:v>
                </c:pt>
                <c:pt idx="125">
                  <c:v>10064.0472670914</c:v>
                </c:pt>
                <c:pt idx="126">
                  <c:v>10760.4612707003</c:v>
                </c:pt>
                <c:pt idx="127">
                  <c:v>11411.684984465301</c:v>
                </c:pt>
                <c:pt idx="128">
                  <c:v>11430.835728791901</c:v>
                </c:pt>
                <c:pt idx="129">
                  <c:v>11259.767789830001</c:v>
                </c:pt>
              </c:numCache>
            </c:numRef>
          </c:val>
          <c:smooth val="0"/>
          <c:extLst>
            <c:ext xmlns:c16="http://schemas.microsoft.com/office/drawing/2014/chart" uri="{C3380CC4-5D6E-409C-BE32-E72D297353CC}">
              <c16:uniqueId val="{00000002-72AA-0A4A-AD56-6D551A07677F}"/>
            </c:ext>
          </c:extLst>
        </c:ser>
        <c:ser>
          <c:idx val="3"/>
          <c:order val="3"/>
          <c:tx>
            <c:strRef>
              <c:f>Sheet1!$E$1</c:f>
              <c:strCache>
                <c:ptCount val="1"/>
                <c:pt idx="0">
                  <c:v>GLM Square Root Ex.D</c:v>
                </c:pt>
              </c:strCache>
            </c:strRef>
          </c:tx>
          <c:spPr>
            <a:ln w="28575" cap="rnd">
              <a:solidFill>
                <a:schemeClr val="accent4"/>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Sheet1!$E$2:$E$131</c:f>
              <c:numCache>
                <c:formatCode>General</c:formatCode>
                <c:ptCount val="130"/>
                <c:pt idx="0">
                  <c:v>10189.116187264101</c:v>
                </c:pt>
                <c:pt idx="1">
                  <c:v>9275.1874423609497</c:v>
                </c:pt>
                <c:pt idx="2">
                  <c:v>9058.2646499133298</c:v>
                </c:pt>
                <c:pt idx="3">
                  <c:v>8911.3676356875294</c:v>
                </c:pt>
                <c:pt idx="4">
                  <c:v>9235.7938621585909</c:v>
                </c:pt>
                <c:pt idx="5">
                  <c:v>9348.5746431118805</c:v>
                </c:pt>
                <c:pt idx="6">
                  <c:v>9013.4038891865603</c:v>
                </c:pt>
                <c:pt idx="7">
                  <c:v>8965.4814868386093</c:v>
                </c:pt>
                <c:pt idx="8">
                  <c:v>9409.1482317293594</c:v>
                </c:pt>
                <c:pt idx="9">
                  <c:v>9349.2342255200092</c:v>
                </c:pt>
                <c:pt idx="10">
                  <c:v>9131.5999090620298</c:v>
                </c:pt>
                <c:pt idx="11">
                  <c:v>9021.6204461780308</c:v>
                </c:pt>
                <c:pt idx="12">
                  <c:v>9406.6529114285204</c:v>
                </c:pt>
                <c:pt idx="13">
                  <c:v>9675.8383069346801</c:v>
                </c:pt>
                <c:pt idx="14">
                  <c:v>9439.8079057271098</c:v>
                </c:pt>
                <c:pt idx="15">
                  <c:v>9397.0057649452792</c:v>
                </c:pt>
                <c:pt idx="16">
                  <c:v>9648.0400052954192</c:v>
                </c:pt>
                <c:pt idx="17">
                  <c:v>10183.735216905399</c:v>
                </c:pt>
                <c:pt idx="18">
                  <c:v>10176.8639075337</c:v>
                </c:pt>
                <c:pt idx="19">
                  <c:v>10255.959624814501</c:v>
                </c:pt>
                <c:pt idx="20">
                  <c:v>10145.5453593211</c:v>
                </c:pt>
                <c:pt idx="21">
                  <c:v>10838.266977712299</c:v>
                </c:pt>
                <c:pt idx="22">
                  <c:v>11485.3133408802</c:v>
                </c:pt>
                <c:pt idx="23">
                  <c:v>11504.472562840299</c:v>
                </c:pt>
                <c:pt idx="24">
                  <c:v>11333.551043699101</c:v>
                </c:pt>
                <c:pt idx="25">
                  <c:v>11407.0246859131</c:v>
                </c:pt>
                <c:pt idx="26">
                  <c:v>11616.0850229357</c:v>
                </c:pt>
                <c:pt idx="27">
                  <c:v>11069.121832126901</c:v>
                </c:pt>
                <c:pt idx="28">
                  <c:v>10869.014646522999</c:v>
                </c:pt>
                <c:pt idx="29">
                  <c:v>10569.011865137099</c:v>
                </c:pt>
                <c:pt idx="30">
                  <c:v>11060.915936810999</c:v>
                </c:pt>
                <c:pt idx="31">
                  <c:v>10931.144680756101</c:v>
                </c:pt>
                <c:pt idx="32">
                  <c:v>10645.2782123988</c:v>
                </c:pt>
                <c:pt idx="33">
                  <c:v>10446.8679250556</c:v>
                </c:pt>
                <c:pt idx="34">
                  <c:v>10426.1419045987</c:v>
                </c:pt>
                <c:pt idx="35">
                  <c:v>10699.1733299961</c:v>
                </c:pt>
                <c:pt idx="36">
                  <c:v>10186.8066420551</c:v>
                </c:pt>
                <c:pt idx="37">
                  <c:v>10082.929566455599</c:v>
                </c:pt>
                <c:pt idx="38">
                  <c:v>9978.2198464313897</c:v>
                </c:pt>
                <c:pt idx="39">
                  <c:v>10390.741041023201</c:v>
                </c:pt>
                <c:pt idx="40">
                  <c:v>9870.3925328093592</c:v>
                </c:pt>
                <c:pt idx="41">
                  <c:v>9558.2192115800808</c:v>
                </c:pt>
                <c:pt idx="42">
                  <c:v>9586.8573834018498</c:v>
                </c:pt>
                <c:pt idx="43">
                  <c:v>9939.8561970046503</c:v>
                </c:pt>
                <c:pt idx="44">
                  <c:v>9713.3327015941595</c:v>
                </c:pt>
                <c:pt idx="45">
                  <c:v>9439.3356579312494</c:v>
                </c:pt>
                <c:pt idx="46">
                  <c:v>9311.7633781485802</c:v>
                </c:pt>
                <c:pt idx="47">
                  <c:v>9967.7196549984801</c:v>
                </c:pt>
                <c:pt idx="48">
                  <c:v>10026.9010643741</c:v>
                </c:pt>
                <c:pt idx="49">
                  <c:v>9613.4406832491495</c:v>
                </c:pt>
                <c:pt idx="50">
                  <c:v>10252.487259097499</c:v>
                </c:pt>
                <c:pt idx="51">
                  <c:v>10197.2287606095</c:v>
                </c:pt>
                <c:pt idx="52">
                  <c:v>10197.2287606095</c:v>
                </c:pt>
                <c:pt idx="53">
                  <c:v>10148.652566102801</c:v>
                </c:pt>
                <c:pt idx="54">
                  <c:v>9236.5830207021809</c:v>
                </c:pt>
                <c:pt idx="55">
                  <c:v>9020.1148016048301</c:v>
                </c:pt>
                <c:pt idx="56">
                  <c:v>8873.5287157201001</c:v>
                </c:pt>
                <c:pt idx="57">
                  <c:v>9197.2715936621807</c:v>
                </c:pt>
                <c:pt idx="58">
                  <c:v>9309.8176403443995</c:v>
                </c:pt>
                <c:pt idx="59">
                  <c:v>8975.3487258708701</c:v>
                </c:pt>
                <c:pt idx="60">
                  <c:v>8927.5277312137405</c:v>
                </c:pt>
                <c:pt idx="61">
                  <c:v>9370.2657395394108</c:v>
                </c:pt>
                <c:pt idx="62">
                  <c:v>9310.4758541195006</c:v>
                </c:pt>
                <c:pt idx="63">
                  <c:v>9093.2957798089701</c:v>
                </c:pt>
                <c:pt idx="64">
                  <c:v>8983.5479230580295</c:v>
                </c:pt>
                <c:pt idx="65">
                  <c:v>9367.7755807661506</c:v>
                </c:pt>
                <c:pt idx="66">
                  <c:v>9636.4080616569299</c:v>
                </c:pt>
                <c:pt idx="67">
                  <c:v>9400.8620503034999</c:v>
                </c:pt>
                <c:pt idx="68">
                  <c:v>9358.1483956837692</c:v>
                </c:pt>
                <c:pt idx="69">
                  <c:v>9608.6664993912691</c:v>
                </c:pt>
                <c:pt idx="70">
                  <c:v>10143.282292399501</c:v>
                </c:pt>
                <c:pt idx="71">
                  <c:v>10136.424646388699</c:v>
                </c:pt>
                <c:pt idx="72">
                  <c:v>10215.363362496</c:v>
                </c:pt>
                <c:pt idx="73">
                  <c:v>10105.168432529999</c:v>
                </c:pt>
                <c:pt idx="74">
                  <c:v>10796.5330222014</c:v>
                </c:pt>
                <c:pt idx="75">
                  <c:v>11442.3504970781</c:v>
                </c:pt>
                <c:pt idx="76">
                  <c:v>11461.4738661827</c:v>
                </c:pt>
                <c:pt idx="77">
                  <c:v>11290.8732574731</c:v>
                </c:pt>
                <c:pt idx="78">
                  <c:v>11364.208656188401</c:v>
                </c:pt>
                <c:pt idx="79">
                  <c:v>11572.878055613801</c:v>
                </c:pt>
                <c:pt idx="80">
                  <c:v>11026.9453259078</c:v>
                </c:pt>
                <c:pt idx="81">
                  <c:v>10827.221477217699</c:v>
                </c:pt>
                <c:pt idx="82">
                  <c:v>10527.800071456901</c:v>
                </c:pt>
                <c:pt idx="83">
                  <c:v>11018.7550818123</c:v>
                </c:pt>
                <c:pt idx="84">
                  <c:v>10889.2321166244</c:v>
                </c:pt>
                <c:pt idx="85">
                  <c:v>10603.9178481775</c:v>
                </c:pt>
                <c:pt idx="86">
                  <c:v>10405.8951948788</c:v>
                </c:pt>
                <c:pt idx="87">
                  <c:v>10385.2098783896</c:v>
                </c:pt>
                <c:pt idx="88">
                  <c:v>10657.7082961715</c:v>
                </c:pt>
                <c:pt idx="89">
                  <c:v>10146.347611617301</c:v>
                </c:pt>
                <c:pt idx="90">
                  <c:v>10042.6775551102</c:v>
                </c:pt>
                <c:pt idx="91">
                  <c:v>9938.1775956680594</c:v>
                </c:pt>
                <c:pt idx="92">
                  <c:v>10349.878632482199</c:v>
                </c:pt>
                <c:pt idx="93">
                  <c:v>9830.5674414398509</c:v>
                </c:pt>
                <c:pt idx="94">
                  <c:v>9519.0296007055404</c:v>
                </c:pt>
                <c:pt idx="95">
                  <c:v>9547.6090465617399</c:v>
                </c:pt>
                <c:pt idx="96">
                  <c:v>9899.8910738258492</c:v>
                </c:pt>
                <c:pt idx="97">
                  <c:v>9673.8260551063195</c:v>
                </c:pt>
                <c:pt idx="98">
                  <c:v>9400.3907777040804</c:v>
                </c:pt>
                <c:pt idx="99">
                  <c:v>9273.0828354188197</c:v>
                </c:pt>
                <c:pt idx="100">
                  <c:v>9927.6984994178802</c:v>
                </c:pt>
                <c:pt idx="101">
                  <c:v>9986.7611563643695</c:v>
                </c:pt>
                <c:pt idx="102">
                  <c:v>9574.1379126512002</c:v>
                </c:pt>
                <c:pt idx="103">
                  <c:v>10211.897876524599</c:v>
                </c:pt>
                <c:pt idx="104">
                  <c:v>10156.749018066201</c:v>
                </c:pt>
                <c:pt idx="105">
                  <c:v>10108.2694506389</c:v>
                </c:pt>
                <c:pt idx="106">
                  <c:v>9198.0591047408307</c:v>
                </c:pt>
                <c:pt idx="107">
                  <c:v>8982.0454589937599</c:v>
                </c:pt>
                <c:pt idx="108">
                  <c:v>8835.7703014501094</c:v>
                </c:pt>
                <c:pt idx="109">
                  <c:v>9158.8298308632202</c:v>
                </c:pt>
                <c:pt idx="110">
                  <c:v>9271.1411432743498</c:v>
                </c:pt>
                <c:pt idx="111">
                  <c:v>8937.3740682526204</c:v>
                </c:pt>
                <c:pt idx="112">
                  <c:v>8889.6544812862994</c:v>
                </c:pt>
                <c:pt idx="113">
                  <c:v>9331.4637530469099</c:v>
                </c:pt>
                <c:pt idx="114">
                  <c:v>9271.7979884164306</c:v>
                </c:pt>
                <c:pt idx="115">
                  <c:v>9055.0721562533399</c:v>
                </c:pt>
                <c:pt idx="116">
                  <c:v>8945.5559056354705</c:v>
                </c:pt>
                <c:pt idx="117">
                  <c:v>9328.9787558012194</c:v>
                </c:pt>
                <c:pt idx="118">
                  <c:v>9597.0583220766093</c:v>
                </c:pt>
                <c:pt idx="119">
                  <c:v>9361.9967005773397</c:v>
                </c:pt>
                <c:pt idx="120">
                  <c:v>9319.3715321196905</c:v>
                </c:pt>
                <c:pt idx="121">
                  <c:v>9569.3734991845395</c:v>
                </c:pt>
                <c:pt idx="122">
                  <c:v>10102.909873590899</c:v>
                </c:pt>
                <c:pt idx="123">
                  <c:v>10096.065890941099</c:v>
                </c:pt>
                <c:pt idx="124">
                  <c:v>10174.8476058749</c:v>
                </c:pt>
                <c:pt idx="125">
                  <c:v>10064.8720114363</c:v>
                </c:pt>
                <c:pt idx="126">
                  <c:v>10754.879572387999</c:v>
                </c:pt>
                <c:pt idx="127">
                  <c:v>11399.468158973599</c:v>
                </c:pt>
                <c:pt idx="128">
                  <c:v>11418.5556752226</c:v>
                </c:pt>
                <c:pt idx="129">
                  <c:v>11248.2759769444</c:v>
                </c:pt>
              </c:numCache>
            </c:numRef>
          </c:val>
          <c:smooth val="0"/>
          <c:extLst>
            <c:ext xmlns:c16="http://schemas.microsoft.com/office/drawing/2014/chart" uri="{C3380CC4-5D6E-409C-BE32-E72D297353CC}">
              <c16:uniqueId val="{00000000-EC0B-3A45-8683-A258E72B7EC5}"/>
            </c:ext>
          </c:extLst>
        </c:ser>
        <c:dLbls>
          <c:showLegendKey val="0"/>
          <c:showVal val="0"/>
          <c:showCatName val="0"/>
          <c:showSerName val="0"/>
          <c:showPercent val="0"/>
          <c:showBubbleSize val="0"/>
        </c:dLbls>
        <c:smooth val="0"/>
        <c:axId val="835295760"/>
        <c:axId val="824659664"/>
      </c:lineChart>
      <c:dateAx>
        <c:axId val="835295760"/>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4659664"/>
        <c:crosses val="autoZero"/>
        <c:auto val="1"/>
        <c:lblOffset val="100"/>
        <c:baseTimeUnit val="days"/>
      </c:dateAx>
      <c:valAx>
        <c:axId val="824659664"/>
        <c:scaling>
          <c:orientation val="minMax"/>
          <c:max val="11600"/>
          <c:min val="88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5295760"/>
        <c:crosses val="autoZero"/>
        <c:crossBetween val="between"/>
      </c:valAx>
      <c:spPr>
        <a:noFill/>
        <a:ln>
          <a:noFill/>
        </a:ln>
        <a:effectLst/>
      </c:spPr>
    </c:plotArea>
    <c:legend>
      <c:legendPos val="b"/>
      <c:overlay val="0"/>
      <c:spPr>
        <a:noFill/>
        <a:ln>
          <a:solidFill>
            <a:srgbClr val="FF0000"/>
          </a:solid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COVID Deaths</c:v>
                </c:pt>
              </c:strCache>
            </c:strRef>
          </c:tx>
          <c:spPr>
            <a:ln w="28575" cap="rnd">
              <a:solidFill>
                <a:srgbClr val="FF0000"/>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Sheet1!$B$2:$B$131</c:f>
              <c:numCache>
                <c:formatCode>General</c:formatCode>
                <c:ptCount val="130"/>
                <c:pt idx="0">
                  <c:v>0</c:v>
                </c:pt>
                <c:pt idx="1">
                  <c:v>0</c:v>
                </c:pt>
                <c:pt idx="2">
                  <c:v>0</c:v>
                </c:pt>
                <c:pt idx="3">
                  <c:v>0</c:v>
                </c:pt>
                <c:pt idx="4">
                  <c:v>0</c:v>
                </c:pt>
                <c:pt idx="5">
                  <c:v>0</c:v>
                </c:pt>
                <c:pt idx="6">
                  <c:v>0</c:v>
                </c:pt>
                <c:pt idx="7">
                  <c:v>0</c:v>
                </c:pt>
                <c:pt idx="8">
                  <c:v>0</c:v>
                </c:pt>
                <c:pt idx="9">
                  <c:v>0</c:v>
                </c:pt>
                <c:pt idx="10">
                  <c:v>0</c:v>
                </c:pt>
                <c:pt idx="11">
                  <c:v>0</c:v>
                </c:pt>
                <c:pt idx="12">
                  <c:v>2</c:v>
                </c:pt>
                <c:pt idx="13">
                  <c:v>9</c:v>
                </c:pt>
                <c:pt idx="14">
                  <c:v>14</c:v>
                </c:pt>
                <c:pt idx="15">
                  <c:v>29</c:v>
                </c:pt>
                <c:pt idx="16">
                  <c:v>33</c:v>
                </c:pt>
                <c:pt idx="17">
                  <c:v>44</c:v>
                </c:pt>
                <c:pt idx="18">
                  <c:v>63</c:v>
                </c:pt>
                <c:pt idx="19">
                  <c:v>70</c:v>
                </c:pt>
                <c:pt idx="20">
                  <c:v>165</c:v>
                </c:pt>
                <c:pt idx="21">
                  <c:v>254</c:v>
                </c:pt>
                <c:pt idx="22">
                  <c:v>315</c:v>
                </c:pt>
                <c:pt idx="23">
                  <c:v>482</c:v>
                </c:pt>
                <c:pt idx="24">
                  <c:v>450</c:v>
                </c:pt>
                <c:pt idx="25">
                  <c:v>526</c:v>
                </c:pt>
                <c:pt idx="26">
                  <c:v>743</c:v>
                </c:pt>
                <c:pt idx="27">
                  <c:v>880</c:v>
                </c:pt>
                <c:pt idx="28">
                  <c:v>954</c:v>
                </c:pt>
                <c:pt idx="29">
                  <c:v>1736</c:v>
                </c:pt>
                <c:pt idx="30">
                  <c:v>1597</c:v>
                </c:pt>
                <c:pt idx="31">
                  <c:v>2042</c:v>
                </c:pt>
                <c:pt idx="32">
                  <c:v>1431</c:v>
                </c:pt>
                <c:pt idx="33">
                  <c:v>1220</c:v>
                </c:pt>
                <c:pt idx="34">
                  <c:v>969</c:v>
                </c:pt>
                <c:pt idx="35">
                  <c:v>861</c:v>
                </c:pt>
                <c:pt idx="36">
                  <c:v>558</c:v>
                </c:pt>
                <c:pt idx="37">
                  <c:v>506</c:v>
                </c:pt>
                <c:pt idx="38">
                  <c:v>445</c:v>
                </c:pt>
                <c:pt idx="39">
                  <c:v>578</c:v>
                </c:pt>
                <c:pt idx="40">
                  <c:v>804</c:v>
                </c:pt>
                <c:pt idx="41">
                  <c:v>691</c:v>
                </c:pt>
                <c:pt idx="42">
                  <c:v>497</c:v>
                </c:pt>
                <c:pt idx="43">
                  <c:v>443</c:v>
                </c:pt>
                <c:pt idx="44">
                  <c:v>398</c:v>
                </c:pt>
                <c:pt idx="45">
                  <c:v>432</c:v>
                </c:pt>
                <c:pt idx="46">
                  <c:v>662</c:v>
                </c:pt>
                <c:pt idx="47">
                  <c:v>574</c:v>
                </c:pt>
                <c:pt idx="48">
                  <c:v>729</c:v>
                </c:pt>
                <c:pt idx="49">
                  <c:v>1070</c:v>
                </c:pt>
                <c:pt idx="50">
                  <c:v>1415</c:v>
                </c:pt>
                <c:pt idx="51">
                  <c:v>2044</c:v>
                </c:pt>
                <c:pt idx="52">
                  <c:v>2842</c:v>
                </c:pt>
                <c:pt idx="53">
                  <c:v>3586</c:v>
                </c:pt>
                <c:pt idx="54">
                  <c:v>3942</c:v>
                </c:pt>
                <c:pt idx="55">
                  <c:v>3769</c:v>
                </c:pt>
                <c:pt idx="56">
                  <c:v>3290</c:v>
                </c:pt>
                <c:pt idx="57">
                  <c:v>2126</c:v>
                </c:pt>
                <c:pt idx="58">
                  <c:v>1609</c:v>
                </c:pt>
                <c:pt idx="59">
                  <c:v>1154</c:v>
                </c:pt>
                <c:pt idx="60">
                  <c:v>940</c:v>
                </c:pt>
                <c:pt idx="61">
                  <c:v>685</c:v>
                </c:pt>
                <c:pt idx="62">
                  <c:v>648</c:v>
                </c:pt>
                <c:pt idx="63">
                  <c:v>785</c:v>
                </c:pt>
                <c:pt idx="64">
                  <c:v>552</c:v>
                </c:pt>
                <c:pt idx="65">
                  <c:v>324</c:v>
                </c:pt>
                <c:pt idx="66">
                  <c:v>335</c:v>
                </c:pt>
                <c:pt idx="67">
                  <c:v>414</c:v>
                </c:pt>
                <c:pt idx="68">
                  <c:v>412</c:v>
                </c:pt>
                <c:pt idx="69">
                  <c:v>269</c:v>
                </c:pt>
                <c:pt idx="70">
                  <c:v>318</c:v>
                </c:pt>
                <c:pt idx="71">
                  <c:v>475</c:v>
                </c:pt>
                <c:pt idx="72">
                  <c:v>592</c:v>
                </c:pt>
                <c:pt idx="73">
                  <c:v>561</c:v>
                </c:pt>
                <c:pt idx="74">
                  <c:v>611</c:v>
                </c:pt>
                <c:pt idx="75">
                  <c:v>791</c:v>
                </c:pt>
                <c:pt idx="76">
                  <c:v>937</c:v>
                </c:pt>
                <c:pt idx="77">
                  <c:v>1198</c:v>
                </c:pt>
                <c:pt idx="78">
                  <c:v>1940</c:v>
                </c:pt>
                <c:pt idx="79">
                  <c:v>2449</c:v>
                </c:pt>
                <c:pt idx="80">
                  <c:v>2570</c:v>
                </c:pt>
                <c:pt idx="81">
                  <c:v>2916</c:v>
                </c:pt>
                <c:pt idx="82">
                  <c:v>2416</c:v>
                </c:pt>
                <c:pt idx="83">
                  <c:v>2622</c:v>
                </c:pt>
                <c:pt idx="84">
                  <c:v>2328</c:v>
                </c:pt>
                <c:pt idx="85">
                  <c:v>2280</c:v>
                </c:pt>
                <c:pt idx="86">
                  <c:v>2174</c:v>
                </c:pt>
                <c:pt idx="87">
                  <c:v>1824</c:v>
                </c:pt>
                <c:pt idx="88">
                  <c:v>1458</c:v>
                </c:pt>
                <c:pt idx="89">
                  <c:v>1297</c:v>
                </c:pt>
                <c:pt idx="90">
                  <c:v>878</c:v>
                </c:pt>
                <c:pt idx="91">
                  <c:v>728</c:v>
                </c:pt>
                <c:pt idx="92">
                  <c:v>537</c:v>
                </c:pt>
                <c:pt idx="93">
                  <c:v>295</c:v>
                </c:pt>
                <c:pt idx="94">
                  <c:v>313</c:v>
                </c:pt>
                <c:pt idx="95">
                  <c:v>252</c:v>
                </c:pt>
                <c:pt idx="96">
                  <c:v>155</c:v>
                </c:pt>
                <c:pt idx="97">
                  <c:v>152</c:v>
                </c:pt>
                <c:pt idx="98">
                  <c:v>90</c:v>
                </c:pt>
                <c:pt idx="99">
                  <c:v>223</c:v>
                </c:pt>
                <c:pt idx="100">
                  <c:v>169</c:v>
                </c:pt>
                <c:pt idx="101">
                  <c:v>171</c:v>
                </c:pt>
                <c:pt idx="102">
                  <c:v>211</c:v>
                </c:pt>
                <c:pt idx="103">
                  <c:v>466</c:v>
                </c:pt>
                <c:pt idx="104">
                  <c:v>414</c:v>
                </c:pt>
                <c:pt idx="105">
                  <c:v>674</c:v>
                </c:pt>
                <c:pt idx="106">
                  <c:v>911</c:v>
                </c:pt>
                <c:pt idx="107">
                  <c:v>813</c:v>
                </c:pt>
                <c:pt idx="108">
                  <c:v>1073</c:v>
                </c:pt>
                <c:pt idx="109">
                  <c:v>813</c:v>
                </c:pt>
                <c:pt idx="110">
                  <c:v>1158</c:v>
                </c:pt>
                <c:pt idx="111">
                  <c:v>1674</c:v>
                </c:pt>
                <c:pt idx="112">
                  <c:v>562</c:v>
                </c:pt>
                <c:pt idx="113">
                  <c:v>314</c:v>
                </c:pt>
                <c:pt idx="114">
                  <c:v>182</c:v>
                </c:pt>
                <c:pt idx="115">
                  <c:v>156</c:v>
                </c:pt>
                <c:pt idx="116">
                  <c:v>85</c:v>
                </c:pt>
                <c:pt idx="117">
                  <c:v>84</c:v>
                </c:pt>
                <c:pt idx="118">
                  <c:v>46</c:v>
                </c:pt>
                <c:pt idx="119">
                  <c:v>51</c:v>
                </c:pt>
                <c:pt idx="120">
                  <c:v>156</c:v>
                </c:pt>
                <c:pt idx="121">
                  <c:v>60</c:v>
                </c:pt>
                <c:pt idx="122">
                  <c:v>160</c:v>
                </c:pt>
                <c:pt idx="123">
                  <c:v>232</c:v>
                </c:pt>
                <c:pt idx="124">
                  <c:v>178</c:v>
                </c:pt>
                <c:pt idx="125">
                  <c:v>213</c:v>
                </c:pt>
                <c:pt idx="126">
                  <c:v>171</c:v>
                </c:pt>
                <c:pt idx="127">
                  <c:v>167</c:v>
                </c:pt>
                <c:pt idx="128">
                  <c:v>120</c:v>
                </c:pt>
                <c:pt idx="129">
                  <c:v>127</c:v>
                </c:pt>
              </c:numCache>
            </c:numRef>
          </c:val>
          <c:smooth val="0"/>
          <c:extLst>
            <c:ext xmlns:c16="http://schemas.microsoft.com/office/drawing/2014/chart" uri="{C3380CC4-5D6E-409C-BE32-E72D297353CC}">
              <c16:uniqueId val="{00000000-452D-3843-8DF1-64D797106DF7}"/>
            </c:ext>
          </c:extLst>
        </c:ser>
        <c:ser>
          <c:idx val="1"/>
          <c:order val="1"/>
          <c:tx>
            <c:strRef>
              <c:f>Sheet1!$C$1</c:f>
              <c:strCache>
                <c:ptCount val="1"/>
                <c:pt idx="0">
                  <c:v>OLS Exc.D</c:v>
                </c:pt>
              </c:strCache>
            </c:strRef>
          </c:tx>
          <c:spPr>
            <a:ln w="28575" cap="rnd">
              <a:solidFill>
                <a:schemeClr val="accent4"/>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Sheet1!$C$2:$C$131</c:f>
              <c:numCache>
                <c:formatCode>General</c:formatCode>
                <c:ptCount val="130"/>
                <c:pt idx="0">
                  <c:v>264.89245282886799</c:v>
                </c:pt>
                <c:pt idx="1">
                  <c:v>407.29245283021402</c:v>
                </c:pt>
                <c:pt idx="2">
                  <c:v>201.89245283021401</c:v>
                </c:pt>
                <c:pt idx="3">
                  <c:v>0</c:v>
                </c:pt>
                <c:pt idx="4">
                  <c:v>184.692452830213</c:v>
                </c:pt>
                <c:pt idx="5">
                  <c:v>749.69245283021496</c:v>
                </c:pt>
                <c:pt idx="6">
                  <c:v>271.09245283021102</c:v>
                </c:pt>
                <c:pt idx="7">
                  <c:v>352.29245283021402</c:v>
                </c:pt>
                <c:pt idx="8">
                  <c:v>0</c:v>
                </c:pt>
                <c:pt idx="9">
                  <c:v>491.69245283021701</c:v>
                </c:pt>
                <c:pt idx="10">
                  <c:v>271.29245283021402</c:v>
                </c:pt>
                <c:pt idx="11">
                  <c:v>102.292452830212</c:v>
                </c:pt>
                <c:pt idx="12">
                  <c:v>0</c:v>
                </c:pt>
                <c:pt idx="13">
                  <c:v>0</c:v>
                </c:pt>
                <c:pt idx="14">
                  <c:v>0</c:v>
                </c:pt>
                <c:pt idx="15">
                  <c:v>0</c:v>
                </c:pt>
                <c:pt idx="16">
                  <c:v>0</c:v>
                </c:pt>
                <c:pt idx="17">
                  <c:v>0</c:v>
                </c:pt>
                <c:pt idx="18">
                  <c:v>0</c:v>
                </c:pt>
                <c:pt idx="19">
                  <c:v>0</c:v>
                </c:pt>
                <c:pt idx="20">
                  <c:v>0</c:v>
                </c:pt>
                <c:pt idx="21">
                  <c:v>0</c:v>
                </c:pt>
                <c:pt idx="22">
                  <c:v>0</c:v>
                </c:pt>
                <c:pt idx="23">
                  <c:v>0</c:v>
                </c:pt>
                <c:pt idx="24">
                  <c:v>1056.09245283021</c:v>
                </c:pt>
                <c:pt idx="25">
                  <c:v>1572.4924528302099</c:v>
                </c:pt>
                <c:pt idx="26">
                  <c:v>2339.4924528302099</c:v>
                </c:pt>
                <c:pt idx="27">
                  <c:v>4165.2924528302101</c:v>
                </c:pt>
                <c:pt idx="28">
                  <c:v>5835.6924528302097</c:v>
                </c:pt>
                <c:pt idx="29">
                  <c:v>5986.4924528302099</c:v>
                </c:pt>
                <c:pt idx="30">
                  <c:v>4566.6924528302097</c:v>
                </c:pt>
                <c:pt idx="31">
                  <c:v>3253.89245283021</c:v>
                </c:pt>
                <c:pt idx="32">
                  <c:v>2085.89245283021</c:v>
                </c:pt>
                <c:pt idx="33">
                  <c:v>1938.09245283021</c:v>
                </c:pt>
                <c:pt idx="34">
                  <c:v>1124.89245283021</c:v>
                </c:pt>
                <c:pt idx="35">
                  <c:v>675.89245283021205</c:v>
                </c:pt>
                <c:pt idx="36">
                  <c:v>297.29245283021402</c:v>
                </c:pt>
                <c:pt idx="37">
                  <c:v>0</c:v>
                </c:pt>
                <c:pt idx="38">
                  <c:v>280.29245283021402</c:v>
                </c:pt>
                <c:pt idx="39">
                  <c:v>0</c:v>
                </c:pt>
                <c:pt idx="40">
                  <c:v>649.29245283021203</c:v>
                </c:pt>
                <c:pt idx="41">
                  <c:v>1016.49245283021</c:v>
                </c:pt>
                <c:pt idx="42">
                  <c:v>865.49245283021105</c:v>
                </c:pt>
                <c:pt idx="43">
                  <c:v>361.89245283021199</c:v>
                </c:pt>
                <c:pt idx="44">
                  <c:v>766.89245283021205</c:v>
                </c:pt>
                <c:pt idx="45">
                  <c:v>1414.09245283021</c:v>
                </c:pt>
                <c:pt idx="46">
                  <c:v>1436.2924528302101</c:v>
                </c:pt>
                <c:pt idx="47">
                  <c:v>632.69245283021303</c:v>
                </c:pt>
                <c:pt idx="48">
                  <c:v>1851.69245283021</c:v>
                </c:pt>
                <c:pt idx="49">
                  <c:v>3192.4924528302099</c:v>
                </c:pt>
                <c:pt idx="50">
                  <c:v>4066.4924528302099</c:v>
                </c:pt>
                <c:pt idx="51">
                  <c:v>7325.8924528302095</c:v>
                </c:pt>
                <c:pt idx="52">
                  <c:v>10035.8924528302</c:v>
                </c:pt>
                <c:pt idx="53">
                  <c:v>13359.0566037724</c:v>
                </c:pt>
                <c:pt idx="54">
                  <c:v>15722.4566037738</c:v>
                </c:pt>
                <c:pt idx="55">
                  <c:v>12792.056603773801</c:v>
                </c:pt>
                <c:pt idx="56">
                  <c:v>6952.6566037737502</c:v>
                </c:pt>
                <c:pt idx="57">
                  <c:v>4639.8566037737601</c:v>
                </c:pt>
                <c:pt idx="58">
                  <c:v>2876.8566037737601</c:v>
                </c:pt>
                <c:pt idx="59">
                  <c:v>2472.2566037737502</c:v>
                </c:pt>
                <c:pt idx="60">
                  <c:v>1797.45660377376</c:v>
                </c:pt>
                <c:pt idx="61">
                  <c:v>1598.8566037737501</c:v>
                </c:pt>
                <c:pt idx="62">
                  <c:v>1613.8566037737601</c:v>
                </c:pt>
                <c:pt idx="63">
                  <c:v>1082.45660377376</c:v>
                </c:pt>
                <c:pt idx="64">
                  <c:v>1196.45660377375</c:v>
                </c:pt>
                <c:pt idx="65">
                  <c:v>1258.65660377375</c:v>
                </c:pt>
                <c:pt idx="66">
                  <c:v>1213.0566037737599</c:v>
                </c:pt>
                <c:pt idx="67">
                  <c:v>1411.2566037737499</c:v>
                </c:pt>
                <c:pt idx="68">
                  <c:v>1283.65660377376</c:v>
                </c:pt>
                <c:pt idx="69">
                  <c:v>1322.0566037737599</c:v>
                </c:pt>
                <c:pt idx="70">
                  <c:v>1326.65660377375</c:v>
                </c:pt>
                <c:pt idx="71">
                  <c:v>1585.0566037737599</c:v>
                </c:pt>
                <c:pt idx="72">
                  <c:v>1555.45660377375</c:v>
                </c:pt>
                <c:pt idx="73">
                  <c:v>2183.2566037737602</c:v>
                </c:pt>
                <c:pt idx="74">
                  <c:v>2763.0566037737599</c:v>
                </c:pt>
                <c:pt idx="75">
                  <c:v>2884.8566037737601</c:v>
                </c:pt>
                <c:pt idx="76">
                  <c:v>2470.45660377375</c:v>
                </c:pt>
                <c:pt idx="77">
                  <c:v>4424.2566037737497</c:v>
                </c:pt>
                <c:pt idx="78">
                  <c:v>5975.6566037737502</c:v>
                </c:pt>
                <c:pt idx="79">
                  <c:v>7297.6566037737502</c:v>
                </c:pt>
                <c:pt idx="80">
                  <c:v>10330.4566037738</c:v>
                </c:pt>
                <c:pt idx="81">
                  <c:v>9565.8566037737492</c:v>
                </c:pt>
                <c:pt idx="82">
                  <c:v>8541.6566037737502</c:v>
                </c:pt>
                <c:pt idx="83">
                  <c:v>6413.8566037737501</c:v>
                </c:pt>
                <c:pt idx="84">
                  <c:v>4750.0566037737599</c:v>
                </c:pt>
                <c:pt idx="85">
                  <c:v>5172.0566037737599</c:v>
                </c:pt>
                <c:pt idx="86">
                  <c:v>4476.2566037737497</c:v>
                </c:pt>
                <c:pt idx="87">
                  <c:v>4314.0566037737599</c:v>
                </c:pt>
                <c:pt idx="88">
                  <c:v>3021.0566037737599</c:v>
                </c:pt>
                <c:pt idx="89">
                  <c:v>2026.45660377376</c:v>
                </c:pt>
                <c:pt idx="90">
                  <c:v>1752.65660377375</c:v>
                </c:pt>
                <c:pt idx="91">
                  <c:v>1219.45660377376</c:v>
                </c:pt>
                <c:pt idx="92">
                  <c:v>793.65660377375605</c:v>
                </c:pt>
                <c:pt idx="93">
                  <c:v>1201.45660377375</c:v>
                </c:pt>
                <c:pt idx="94">
                  <c:v>935.656603773754</c:v>
                </c:pt>
                <c:pt idx="95">
                  <c:v>504.656603773754</c:v>
                </c:pt>
                <c:pt idx="96">
                  <c:v>1240.0566037737599</c:v>
                </c:pt>
                <c:pt idx="97">
                  <c:v>1298.0566037737599</c:v>
                </c:pt>
                <c:pt idx="98">
                  <c:v>952.25660377375402</c:v>
                </c:pt>
                <c:pt idx="99">
                  <c:v>895.45660377375702</c:v>
                </c:pt>
                <c:pt idx="100">
                  <c:v>1564.8566037737601</c:v>
                </c:pt>
                <c:pt idx="101">
                  <c:v>1320.8566037737501</c:v>
                </c:pt>
                <c:pt idx="102">
                  <c:v>2404.6566037737598</c:v>
                </c:pt>
                <c:pt idx="103">
                  <c:v>3119.6566037737598</c:v>
                </c:pt>
                <c:pt idx="104">
                  <c:v>3433.0566037737599</c:v>
                </c:pt>
                <c:pt idx="105">
                  <c:v>2324.2207547159501</c:v>
                </c:pt>
                <c:pt idx="106">
                  <c:v>2168.6207547172999</c:v>
                </c:pt>
                <c:pt idx="107">
                  <c:v>1383.2207547173</c:v>
                </c:pt>
                <c:pt idx="108">
                  <c:v>991.82075471729502</c:v>
                </c:pt>
                <c:pt idx="109">
                  <c:v>1059.0207547173</c:v>
                </c:pt>
                <c:pt idx="110">
                  <c:v>669.02075471729995</c:v>
                </c:pt>
                <c:pt idx="111">
                  <c:v>660.42075471729697</c:v>
                </c:pt>
                <c:pt idx="112">
                  <c:v>863.62075471729804</c:v>
                </c:pt>
                <c:pt idx="113">
                  <c:v>774.02075471729802</c:v>
                </c:pt>
                <c:pt idx="114">
                  <c:v>811.02075471730097</c:v>
                </c:pt>
                <c:pt idx="115">
                  <c:v>629.62075471729804</c:v>
                </c:pt>
                <c:pt idx="116">
                  <c:v>871.62075471729599</c:v>
                </c:pt>
                <c:pt idx="117">
                  <c:v>753.82075471729502</c:v>
                </c:pt>
                <c:pt idx="118">
                  <c:v>471.22075471729801</c:v>
                </c:pt>
                <c:pt idx="119">
                  <c:v>1580.4207547173</c:v>
                </c:pt>
                <c:pt idx="120">
                  <c:v>1083.8207547172999</c:v>
                </c:pt>
                <c:pt idx="121">
                  <c:v>1142.2207547173</c:v>
                </c:pt>
                <c:pt idx="122">
                  <c:v>1408.8207547172999</c:v>
                </c:pt>
                <c:pt idx="123">
                  <c:v>1442.2207547173</c:v>
                </c:pt>
                <c:pt idx="124">
                  <c:v>915.62075471729395</c:v>
                </c:pt>
                <c:pt idx="125">
                  <c:v>1552.4207547173</c:v>
                </c:pt>
                <c:pt idx="126">
                  <c:v>1183.2207547173</c:v>
                </c:pt>
                <c:pt idx="127">
                  <c:v>807.02075471730097</c:v>
                </c:pt>
                <c:pt idx="128">
                  <c:v>701.62075471729395</c:v>
                </c:pt>
                <c:pt idx="129">
                  <c:v>416.42075471729402</c:v>
                </c:pt>
              </c:numCache>
            </c:numRef>
          </c:val>
          <c:smooth val="0"/>
          <c:extLst>
            <c:ext xmlns:c16="http://schemas.microsoft.com/office/drawing/2014/chart" uri="{C3380CC4-5D6E-409C-BE32-E72D297353CC}">
              <c16:uniqueId val="{00000001-452D-3843-8DF1-64D797106DF7}"/>
            </c:ext>
          </c:extLst>
        </c:ser>
        <c:ser>
          <c:idx val="2"/>
          <c:order val="2"/>
          <c:tx>
            <c:strRef>
              <c:f>Sheet1!$D$1</c:f>
              <c:strCache>
                <c:ptCount val="1"/>
                <c:pt idx="0">
                  <c:v>OLS UB</c:v>
                </c:pt>
              </c:strCache>
            </c:strRef>
          </c:tx>
          <c:spPr>
            <a:ln w="28575" cap="rnd">
              <a:solidFill>
                <a:schemeClr val="accent4">
                  <a:lumMod val="50000"/>
                </a:schemeClr>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Sheet1!$D$2:$D$131</c:f>
              <c:numCache>
                <c:formatCode>General</c:formatCode>
                <c:ptCount val="130"/>
                <c:pt idx="0">
                  <c:v>600.07249636840402</c:v>
                </c:pt>
                <c:pt idx="1">
                  <c:v>742.47249637003597</c:v>
                </c:pt>
                <c:pt idx="2">
                  <c:v>537.07249637003395</c:v>
                </c:pt>
                <c:pt idx="3">
                  <c:v>55.672496370032597</c:v>
                </c:pt>
                <c:pt idx="4">
                  <c:v>519.87249637003299</c:v>
                </c:pt>
                <c:pt idx="5">
                  <c:v>1084.8724963700399</c:v>
                </c:pt>
                <c:pt idx="6">
                  <c:v>606.27249637003297</c:v>
                </c:pt>
                <c:pt idx="7">
                  <c:v>687.47249637003597</c:v>
                </c:pt>
                <c:pt idx="8">
                  <c:v>0</c:v>
                </c:pt>
                <c:pt idx="9">
                  <c:v>826.87249637003902</c:v>
                </c:pt>
                <c:pt idx="10">
                  <c:v>606.47249637003597</c:v>
                </c:pt>
                <c:pt idx="11">
                  <c:v>437.47249637003398</c:v>
                </c:pt>
                <c:pt idx="12">
                  <c:v>0</c:v>
                </c:pt>
                <c:pt idx="13">
                  <c:v>0</c:v>
                </c:pt>
                <c:pt idx="14">
                  <c:v>0</c:v>
                </c:pt>
                <c:pt idx="15">
                  <c:v>0</c:v>
                </c:pt>
                <c:pt idx="16">
                  <c:v>0</c:v>
                </c:pt>
                <c:pt idx="17">
                  <c:v>0</c:v>
                </c:pt>
                <c:pt idx="18">
                  <c:v>0</c:v>
                </c:pt>
                <c:pt idx="19">
                  <c:v>0</c:v>
                </c:pt>
                <c:pt idx="20">
                  <c:v>0</c:v>
                </c:pt>
                <c:pt idx="21">
                  <c:v>0</c:v>
                </c:pt>
                <c:pt idx="22">
                  <c:v>0</c:v>
                </c:pt>
                <c:pt idx="23">
                  <c:v>0</c:v>
                </c:pt>
                <c:pt idx="24">
                  <c:v>1391.27249637003</c:v>
                </c:pt>
                <c:pt idx="25">
                  <c:v>1907.6724963700301</c:v>
                </c:pt>
                <c:pt idx="26">
                  <c:v>2674.6724963700299</c:v>
                </c:pt>
                <c:pt idx="27">
                  <c:v>4500.4724963700301</c:v>
                </c:pt>
                <c:pt idx="28">
                  <c:v>6170.8724963700297</c:v>
                </c:pt>
                <c:pt idx="29">
                  <c:v>6321.6724963700299</c:v>
                </c:pt>
                <c:pt idx="30">
                  <c:v>4901.8724963700297</c:v>
                </c:pt>
                <c:pt idx="31">
                  <c:v>3589.07249637003</c:v>
                </c:pt>
                <c:pt idx="32">
                  <c:v>2421.07249637003</c:v>
                </c:pt>
                <c:pt idx="33">
                  <c:v>2273.2724963700298</c:v>
                </c:pt>
                <c:pt idx="34">
                  <c:v>1460.07249637003</c:v>
                </c:pt>
                <c:pt idx="35">
                  <c:v>1011.07249637003</c:v>
                </c:pt>
                <c:pt idx="36">
                  <c:v>632.47249637003404</c:v>
                </c:pt>
                <c:pt idx="37">
                  <c:v>261.672496370033</c:v>
                </c:pt>
                <c:pt idx="38">
                  <c:v>615.47249637003404</c:v>
                </c:pt>
                <c:pt idx="39">
                  <c:v>0</c:v>
                </c:pt>
                <c:pt idx="40">
                  <c:v>984.47249637003404</c:v>
                </c:pt>
                <c:pt idx="41">
                  <c:v>1351.6724963700301</c:v>
                </c:pt>
                <c:pt idx="42">
                  <c:v>1200.6724963700301</c:v>
                </c:pt>
                <c:pt idx="43">
                  <c:v>697.07249637003395</c:v>
                </c:pt>
                <c:pt idx="44">
                  <c:v>1102.07249637003</c:v>
                </c:pt>
                <c:pt idx="45">
                  <c:v>1749.27249637003</c:v>
                </c:pt>
                <c:pt idx="46">
                  <c:v>1771.4724963700301</c:v>
                </c:pt>
                <c:pt idx="47">
                  <c:v>967.87249637003299</c:v>
                </c:pt>
                <c:pt idx="48">
                  <c:v>2186.8724963700301</c:v>
                </c:pt>
                <c:pt idx="49">
                  <c:v>3527.6724963700299</c:v>
                </c:pt>
                <c:pt idx="50">
                  <c:v>4401.6724963700299</c:v>
                </c:pt>
                <c:pt idx="51">
                  <c:v>7661.0724963700304</c:v>
                </c:pt>
                <c:pt idx="52">
                  <c:v>10371.072496369999</c:v>
                </c:pt>
                <c:pt idx="53">
                  <c:v>13704.2870965768</c:v>
                </c:pt>
                <c:pt idx="54">
                  <c:v>16067.6870965785</c:v>
                </c:pt>
                <c:pt idx="55">
                  <c:v>13137.2870965785</c:v>
                </c:pt>
                <c:pt idx="56">
                  <c:v>7297.88709657853</c:v>
                </c:pt>
                <c:pt idx="57">
                  <c:v>4985.0870965785298</c:v>
                </c:pt>
                <c:pt idx="58">
                  <c:v>3222.0870965785398</c:v>
                </c:pt>
                <c:pt idx="59">
                  <c:v>2817.4870965785299</c:v>
                </c:pt>
                <c:pt idx="60">
                  <c:v>2142.6870965785401</c:v>
                </c:pt>
                <c:pt idx="61">
                  <c:v>1944.08709657853</c:v>
                </c:pt>
                <c:pt idx="62">
                  <c:v>1959.08709657854</c:v>
                </c:pt>
                <c:pt idx="63">
                  <c:v>1427.6870965785299</c:v>
                </c:pt>
                <c:pt idx="64">
                  <c:v>1541.6870965785299</c:v>
                </c:pt>
                <c:pt idx="65">
                  <c:v>1603.88709657853</c:v>
                </c:pt>
                <c:pt idx="66">
                  <c:v>1558.2870965785401</c:v>
                </c:pt>
                <c:pt idx="67">
                  <c:v>1756.4870965785301</c:v>
                </c:pt>
                <c:pt idx="68">
                  <c:v>1628.88709657854</c:v>
                </c:pt>
                <c:pt idx="69">
                  <c:v>1667.2870965785401</c:v>
                </c:pt>
                <c:pt idx="70">
                  <c:v>1671.88709657853</c:v>
                </c:pt>
                <c:pt idx="71">
                  <c:v>1930.2870965785301</c:v>
                </c:pt>
                <c:pt idx="72">
                  <c:v>1900.6870965785299</c:v>
                </c:pt>
                <c:pt idx="73">
                  <c:v>2528.4870965785399</c:v>
                </c:pt>
                <c:pt idx="74">
                  <c:v>3108.2870965785301</c:v>
                </c:pt>
                <c:pt idx="75">
                  <c:v>3230.0870965785398</c:v>
                </c:pt>
                <c:pt idx="76">
                  <c:v>2815.6870965785301</c:v>
                </c:pt>
                <c:pt idx="77">
                  <c:v>4769.4870965785303</c:v>
                </c:pt>
                <c:pt idx="78">
                  <c:v>6320.88709657853</c:v>
                </c:pt>
                <c:pt idx="79">
                  <c:v>7642.88709657853</c:v>
                </c:pt>
                <c:pt idx="80">
                  <c:v>10675.6870965785</c:v>
                </c:pt>
                <c:pt idx="81">
                  <c:v>9911.0870965785307</c:v>
                </c:pt>
                <c:pt idx="82">
                  <c:v>8886.88709657853</c:v>
                </c:pt>
                <c:pt idx="83">
                  <c:v>6759.0870965785298</c:v>
                </c:pt>
                <c:pt idx="84">
                  <c:v>5095.2870965785396</c:v>
                </c:pt>
                <c:pt idx="85">
                  <c:v>5517.2870965785396</c:v>
                </c:pt>
                <c:pt idx="86">
                  <c:v>4821.4870965785303</c:v>
                </c:pt>
                <c:pt idx="87">
                  <c:v>4659.2870965785296</c:v>
                </c:pt>
                <c:pt idx="88">
                  <c:v>3366.2870965785401</c:v>
                </c:pt>
                <c:pt idx="89">
                  <c:v>2371.6870965785301</c:v>
                </c:pt>
                <c:pt idx="90">
                  <c:v>2097.88709657853</c:v>
                </c:pt>
                <c:pt idx="91">
                  <c:v>1564.6870965785299</c:v>
                </c:pt>
                <c:pt idx="92">
                  <c:v>1138.88709657853</c:v>
                </c:pt>
                <c:pt idx="93">
                  <c:v>1546.6870965785299</c:v>
                </c:pt>
                <c:pt idx="94">
                  <c:v>1280.88709657853</c:v>
                </c:pt>
                <c:pt idx="95">
                  <c:v>849.88709657853406</c:v>
                </c:pt>
                <c:pt idx="96">
                  <c:v>1585.2870965785401</c:v>
                </c:pt>
                <c:pt idx="97">
                  <c:v>1643.2870965785401</c:v>
                </c:pt>
                <c:pt idx="98">
                  <c:v>1297.4870965785301</c:v>
                </c:pt>
                <c:pt idx="99">
                  <c:v>1240.6870965785299</c:v>
                </c:pt>
                <c:pt idx="100">
                  <c:v>1910.08709657853</c:v>
                </c:pt>
                <c:pt idx="101">
                  <c:v>1666.08709657853</c:v>
                </c:pt>
                <c:pt idx="102">
                  <c:v>2749.88709657854</c:v>
                </c:pt>
                <c:pt idx="103">
                  <c:v>3464.88709657854</c:v>
                </c:pt>
                <c:pt idx="104">
                  <c:v>3778.2870965785401</c:v>
                </c:pt>
                <c:pt idx="105">
                  <c:v>2681.9585949420202</c:v>
                </c:pt>
                <c:pt idx="106">
                  <c:v>2526.3585949438102</c:v>
                </c:pt>
                <c:pt idx="107">
                  <c:v>1740.9585949438101</c:v>
                </c:pt>
                <c:pt idx="108">
                  <c:v>1349.55859494381</c:v>
                </c:pt>
                <c:pt idx="109">
                  <c:v>1416.7585949438101</c:v>
                </c:pt>
                <c:pt idx="110">
                  <c:v>1026.7585949438101</c:v>
                </c:pt>
                <c:pt idx="111">
                  <c:v>1018.15859494381</c:v>
                </c:pt>
                <c:pt idx="112">
                  <c:v>1221.35859494381</c:v>
                </c:pt>
                <c:pt idx="113">
                  <c:v>1131.7585949438101</c:v>
                </c:pt>
                <c:pt idx="114">
                  <c:v>1168.7585949438201</c:v>
                </c:pt>
                <c:pt idx="115">
                  <c:v>987.35859494381498</c:v>
                </c:pt>
                <c:pt idx="116">
                  <c:v>1229.35859494381</c:v>
                </c:pt>
                <c:pt idx="117">
                  <c:v>1111.55859494381</c:v>
                </c:pt>
                <c:pt idx="118">
                  <c:v>828.95859494381295</c:v>
                </c:pt>
                <c:pt idx="119">
                  <c:v>1938.1585949438099</c:v>
                </c:pt>
                <c:pt idx="120">
                  <c:v>1441.55859494381</c:v>
                </c:pt>
                <c:pt idx="121">
                  <c:v>1499.9585949438199</c:v>
                </c:pt>
                <c:pt idx="122">
                  <c:v>1766.55859494381</c:v>
                </c:pt>
                <c:pt idx="123">
                  <c:v>1799.9585949438101</c:v>
                </c:pt>
                <c:pt idx="124">
                  <c:v>1273.35859494381</c:v>
                </c:pt>
                <c:pt idx="125">
                  <c:v>1910.1585949438199</c:v>
                </c:pt>
                <c:pt idx="126">
                  <c:v>1540.9585949438101</c:v>
                </c:pt>
                <c:pt idx="127">
                  <c:v>1164.7585949438101</c:v>
                </c:pt>
                <c:pt idx="128">
                  <c:v>1059.35859494381</c:v>
                </c:pt>
                <c:pt idx="129">
                  <c:v>774.15859494380902</c:v>
                </c:pt>
              </c:numCache>
            </c:numRef>
          </c:val>
          <c:smooth val="0"/>
          <c:extLst>
            <c:ext xmlns:c16="http://schemas.microsoft.com/office/drawing/2014/chart" uri="{C3380CC4-5D6E-409C-BE32-E72D297353CC}">
              <c16:uniqueId val="{00000002-452D-3843-8DF1-64D797106DF7}"/>
            </c:ext>
          </c:extLst>
        </c:ser>
        <c:ser>
          <c:idx val="3"/>
          <c:order val="3"/>
          <c:tx>
            <c:strRef>
              <c:f>Sheet1!$E$1</c:f>
              <c:strCache>
                <c:ptCount val="1"/>
                <c:pt idx="0">
                  <c:v>OLS LB</c:v>
                </c:pt>
              </c:strCache>
            </c:strRef>
          </c:tx>
          <c:spPr>
            <a:ln w="28575" cap="rnd">
              <a:solidFill>
                <a:schemeClr val="accent4">
                  <a:lumMod val="40000"/>
                  <a:lumOff val="60000"/>
                </a:schemeClr>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Sheet1!$E$2:$E$131</c:f>
              <c:numCache>
                <c:formatCode>General</c:formatCode>
                <c:ptCount val="130"/>
                <c:pt idx="0">
                  <c:v>0</c:v>
                </c:pt>
                <c:pt idx="1">
                  <c:v>72.112409290393799</c:v>
                </c:pt>
                <c:pt idx="2">
                  <c:v>0</c:v>
                </c:pt>
                <c:pt idx="3">
                  <c:v>0</c:v>
                </c:pt>
                <c:pt idx="4">
                  <c:v>0</c:v>
                </c:pt>
                <c:pt idx="5">
                  <c:v>414.512409290395</c:v>
                </c:pt>
                <c:pt idx="6">
                  <c:v>0</c:v>
                </c:pt>
                <c:pt idx="7">
                  <c:v>17.112409290392002</c:v>
                </c:pt>
                <c:pt idx="8">
                  <c:v>0</c:v>
                </c:pt>
                <c:pt idx="9">
                  <c:v>156.51240929039699</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720.91240929038804</c:v>
                </c:pt>
                <c:pt idx="25">
                  <c:v>1237.31240929039</c:v>
                </c:pt>
                <c:pt idx="26">
                  <c:v>2004.31240929039</c:v>
                </c:pt>
                <c:pt idx="27">
                  <c:v>3830.1124092903901</c:v>
                </c:pt>
                <c:pt idx="28">
                  <c:v>5500.5124092903898</c:v>
                </c:pt>
                <c:pt idx="29">
                  <c:v>5651.31240929039</c:v>
                </c:pt>
                <c:pt idx="30">
                  <c:v>4231.5124092903898</c:v>
                </c:pt>
                <c:pt idx="31">
                  <c:v>2918.71240929039</c:v>
                </c:pt>
                <c:pt idx="32">
                  <c:v>1750.71240929039</c:v>
                </c:pt>
                <c:pt idx="33">
                  <c:v>1602.9124092903901</c:v>
                </c:pt>
                <c:pt idx="34">
                  <c:v>789.71240929039004</c:v>
                </c:pt>
                <c:pt idx="35">
                  <c:v>340.71240929039197</c:v>
                </c:pt>
                <c:pt idx="36">
                  <c:v>0</c:v>
                </c:pt>
                <c:pt idx="37">
                  <c:v>0</c:v>
                </c:pt>
                <c:pt idx="38">
                  <c:v>0</c:v>
                </c:pt>
                <c:pt idx="39">
                  <c:v>0</c:v>
                </c:pt>
                <c:pt idx="40">
                  <c:v>314.11240929039201</c:v>
                </c:pt>
                <c:pt idx="41">
                  <c:v>681.31240929038904</c:v>
                </c:pt>
                <c:pt idx="42">
                  <c:v>530.31240929039097</c:v>
                </c:pt>
                <c:pt idx="43">
                  <c:v>26.712409290392301</c:v>
                </c:pt>
                <c:pt idx="44">
                  <c:v>431.71240929038999</c:v>
                </c:pt>
                <c:pt idx="45">
                  <c:v>1078.9124092903901</c:v>
                </c:pt>
                <c:pt idx="46">
                  <c:v>1101.1124092903899</c:v>
                </c:pt>
                <c:pt idx="47">
                  <c:v>297.51240929039199</c:v>
                </c:pt>
                <c:pt idx="48">
                  <c:v>1516.51240929039</c:v>
                </c:pt>
                <c:pt idx="49">
                  <c:v>2857.31240929039</c:v>
                </c:pt>
                <c:pt idx="50">
                  <c:v>3731.31240929039</c:v>
                </c:pt>
                <c:pt idx="51">
                  <c:v>6990.7124092903896</c:v>
                </c:pt>
                <c:pt idx="52">
                  <c:v>9700.7124092903905</c:v>
                </c:pt>
                <c:pt idx="53">
                  <c:v>13013.826110968001</c:v>
                </c:pt>
                <c:pt idx="54">
                  <c:v>15377.226110969001</c:v>
                </c:pt>
                <c:pt idx="55">
                  <c:v>12446.826110968999</c:v>
                </c:pt>
                <c:pt idx="56">
                  <c:v>6607.4261109689796</c:v>
                </c:pt>
                <c:pt idx="57">
                  <c:v>4294.6261109689804</c:v>
                </c:pt>
                <c:pt idx="58">
                  <c:v>2531.6261109689799</c:v>
                </c:pt>
                <c:pt idx="59">
                  <c:v>2127.02611096898</c:v>
                </c:pt>
                <c:pt idx="60">
                  <c:v>1452.22611096898</c:v>
                </c:pt>
                <c:pt idx="61">
                  <c:v>1253.6261109689799</c:v>
                </c:pt>
                <c:pt idx="62">
                  <c:v>1268.6261109689799</c:v>
                </c:pt>
                <c:pt idx="63">
                  <c:v>737.22611096897697</c:v>
                </c:pt>
                <c:pt idx="64">
                  <c:v>851.22611096897504</c:v>
                </c:pt>
                <c:pt idx="65">
                  <c:v>913.42611096897394</c:v>
                </c:pt>
                <c:pt idx="66">
                  <c:v>867.82611096897699</c:v>
                </c:pt>
                <c:pt idx="67">
                  <c:v>1066.02611096897</c:v>
                </c:pt>
                <c:pt idx="68">
                  <c:v>938.42611096897599</c:v>
                </c:pt>
                <c:pt idx="69">
                  <c:v>976.82611096897904</c:v>
                </c:pt>
                <c:pt idx="70">
                  <c:v>981.42611096897599</c:v>
                </c:pt>
                <c:pt idx="71">
                  <c:v>1239.8261109689799</c:v>
                </c:pt>
                <c:pt idx="72">
                  <c:v>1210.22611096897</c:v>
                </c:pt>
                <c:pt idx="73">
                  <c:v>1838.02611096898</c:v>
                </c:pt>
                <c:pt idx="74">
                  <c:v>2417.8261109689802</c:v>
                </c:pt>
                <c:pt idx="75">
                  <c:v>2539.6261109689799</c:v>
                </c:pt>
                <c:pt idx="76">
                  <c:v>2125.2261109689798</c:v>
                </c:pt>
                <c:pt idx="77">
                  <c:v>4079.02611096897</c:v>
                </c:pt>
                <c:pt idx="78">
                  <c:v>5630.4261109689696</c:v>
                </c:pt>
                <c:pt idx="79">
                  <c:v>6952.4261109689696</c:v>
                </c:pt>
                <c:pt idx="80">
                  <c:v>9985.2261109689698</c:v>
                </c:pt>
                <c:pt idx="81">
                  <c:v>9220.6261109689694</c:v>
                </c:pt>
                <c:pt idx="82">
                  <c:v>8196.4261109689796</c:v>
                </c:pt>
                <c:pt idx="83">
                  <c:v>6068.6261109689704</c:v>
                </c:pt>
                <c:pt idx="84">
                  <c:v>4404.8261109689802</c:v>
                </c:pt>
                <c:pt idx="85">
                  <c:v>4826.8261109689802</c:v>
                </c:pt>
                <c:pt idx="86">
                  <c:v>4131.02611096898</c:v>
                </c:pt>
                <c:pt idx="87">
                  <c:v>3968.8261109689802</c:v>
                </c:pt>
                <c:pt idx="88">
                  <c:v>2675.8261109689802</c:v>
                </c:pt>
                <c:pt idx="89">
                  <c:v>1681.22611096898</c:v>
                </c:pt>
                <c:pt idx="90">
                  <c:v>1407.4261109689801</c:v>
                </c:pt>
                <c:pt idx="91">
                  <c:v>874.22611096897697</c:v>
                </c:pt>
                <c:pt idx="92">
                  <c:v>448.42611096897599</c:v>
                </c:pt>
                <c:pt idx="93">
                  <c:v>856.22611096897504</c:v>
                </c:pt>
                <c:pt idx="94">
                  <c:v>590.42611096897599</c:v>
                </c:pt>
                <c:pt idx="95">
                  <c:v>159.42611096897599</c:v>
                </c:pt>
                <c:pt idx="96">
                  <c:v>894.82611096897699</c:v>
                </c:pt>
                <c:pt idx="97">
                  <c:v>952.82611096897597</c:v>
                </c:pt>
                <c:pt idx="98">
                  <c:v>607.02611096897601</c:v>
                </c:pt>
                <c:pt idx="99">
                  <c:v>550.22611096897697</c:v>
                </c:pt>
                <c:pt idx="100">
                  <c:v>1219.6261109689799</c:v>
                </c:pt>
                <c:pt idx="101">
                  <c:v>975.62611096897695</c:v>
                </c:pt>
                <c:pt idx="102">
                  <c:v>2059.4261109689801</c:v>
                </c:pt>
                <c:pt idx="103">
                  <c:v>2774.4261109689801</c:v>
                </c:pt>
                <c:pt idx="104">
                  <c:v>3087.8261109689802</c:v>
                </c:pt>
                <c:pt idx="105">
                  <c:v>1966.4829144898799</c:v>
                </c:pt>
                <c:pt idx="106">
                  <c:v>1810.88291449078</c:v>
                </c:pt>
                <c:pt idx="107">
                  <c:v>1025.4829144907801</c:v>
                </c:pt>
                <c:pt idx="108">
                  <c:v>634.08291449078001</c:v>
                </c:pt>
                <c:pt idx="109">
                  <c:v>701.28291449078097</c:v>
                </c:pt>
                <c:pt idx="110">
                  <c:v>311.28291449078301</c:v>
                </c:pt>
                <c:pt idx="111">
                  <c:v>302.68291449078203</c:v>
                </c:pt>
                <c:pt idx="112">
                  <c:v>505.88291449078298</c:v>
                </c:pt>
                <c:pt idx="113">
                  <c:v>416.28291449078102</c:v>
                </c:pt>
                <c:pt idx="114">
                  <c:v>453.28291449078603</c:v>
                </c:pt>
                <c:pt idx="115">
                  <c:v>271.88291449078099</c:v>
                </c:pt>
                <c:pt idx="116">
                  <c:v>513.88291449078099</c:v>
                </c:pt>
                <c:pt idx="117">
                  <c:v>396.08291449078001</c:v>
                </c:pt>
                <c:pt idx="118">
                  <c:v>113.48291449078199</c:v>
                </c:pt>
                <c:pt idx="119">
                  <c:v>1222.6829144907799</c:v>
                </c:pt>
                <c:pt idx="120">
                  <c:v>726.08291449078001</c:v>
                </c:pt>
                <c:pt idx="121">
                  <c:v>784.48291449078397</c:v>
                </c:pt>
                <c:pt idx="122">
                  <c:v>1051.08291449078</c:v>
                </c:pt>
                <c:pt idx="123">
                  <c:v>1084.4829144907801</c:v>
                </c:pt>
                <c:pt idx="124">
                  <c:v>557.88291449077803</c:v>
                </c:pt>
                <c:pt idx="125">
                  <c:v>1194.6829144907799</c:v>
                </c:pt>
                <c:pt idx="126">
                  <c:v>825.48291449077999</c:v>
                </c:pt>
                <c:pt idx="127">
                  <c:v>449.28291449078603</c:v>
                </c:pt>
                <c:pt idx="128">
                  <c:v>343.88291449078002</c:v>
                </c:pt>
                <c:pt idx="129">
                  <c:v>58.682914490777002</c:v>
                </c:pt>
              </c:numCache>
            </c:numRef>
          </c:val>
          <c:smooth val="0"/>
          <c:extLst>
            <c:ext xmlns:c16="http://schemas.microsoft.com/office/drawing/2014/chart" uri="{C3380CC4-5D6E-409C-BE32-E72D297353CC}">
              <c16:uniqueId val="{00000003-452D-3843-8DF1-64D797106DF7}"/>
            </c:ext>
          </c:extLst>
        </c:ser>
        <c:ser>
          <c:idx val="4"/>
          <c:order val="4"/>
          <c:tx>
            <c:strRef>
              <c:f>Sheet1!$F$1</c:f>
              <c:strCache>
                <c:ptCount val="1"/>
                <c:pt idx="0">
                  <c:v>Ridge Exc.D</c:v>
                </c:pt>
              </c:strCache>
            </c:strRef>
          </c:tx>
          <c:spPr>
            <a:ln w="28575" cap="rnd">
              <a:solidFill>
                <a:schemeClr val="accent5"/>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Sheet1!$F$2:$F$131</c:f>
              <c:numCache>
                <c:formatCode>General</c:formatCode>
                <c:ptCount val="130"/>
                <c:pt idx="0">
                  <c:v>265.50071821372501</c:v>
                </c:pt>
                <c:pt idx="1">
                  <c:v>283.08668041715998</c:v>
                </c:pt>
                <c:pt idx="2">
                  <c:v>64.728680958385695</c:v>
                </c:pt>
                <c:pt idx="3">
                  <c:v>0</c:v>
                </c:pt>
                <c:pt idx="4">
                  <c:v>0</c:v>
                </c:pt>
                <c:pt idx="5">
                  <c:v>390.92519441997001</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1390.42413660801</c:v>
                </c:pt>
                <c:pt idx="23">
                  <c:v>459.36261613098799</c:v>
                </c:pt>
                <c:pt idx="24">
                  <c:v>1382.03910756033</c:v>
                </c:pt>
                <c:pt idx="25">
                  <c:v>2096.47131811897</c:v>
                </c:pt>
                <c:pt idx="26">
                  <c:v>3344.3894437978402</c:v>
                </c:pt>
                <c:pt idx="27">
                  <c:v>4807.7822897148199</c:v>
                </c:pt>
                <c:pt idx="28">
                  <c:v>6296.3721561961001</c:v>
                </c:pt>
                <c:pt idx="29">
                  <c:v>5887.6732815701598</c:v>
                </c:pt>
                <c:pt idx="30">
                  <c:v>5448.4834576746198</c:v>
                </c:pt>
                <c:pt idx="31">
                  <c:v>4102.5191311374001</c:v>
                </c:pt>
                <c:pt idx="32">
                  <c:v>2745.1191054731498</c:v>
                </c:pt>
                <c:pt idx="33">
                  <c:v>3407.5954107090402</c:v>
                </c:pt>
                <c:pt idx="34">
                  <c:v>1174.00865795349</c:v>
                </c:pt>
                <c:pt idx="35">
                  <c:v>1491.71957547748</c:v>
                </c:pt>
                <c:pt idx="36">
                  <c:v>893.28081561907095</c:v>
                </c:pt>
                <c:pt idx="37">
                  <c:v>391.02830825813402</c:v>
                </c:pt>
                <c:pt idx="38">
                  <c:v>305.576002378917</c:v>
                </c:pt>
                <c:pt idx="39">
                  <c:v>202.057406698877</c:v>
                </c:pt>
                <c:pt idx="40">
                  <c:v>1039.87564100189</c:v>
                </c:pt>
                <c:pt idx="41">
                  <c:v>1213.4851172174499</c:v>
                </c:pt>
                <c:pt idx="42">
                  <c:v>470.14978593017099</c:v>
                </c:pt>
                <c:pt idx="43">
                  <c:v>266.67895328690099</c:v>
                </c:pt>
                <c:pt idx="44">
                  <c:v>1191.47988987382</c:v>
                </c:pt>
                <c:pt idx="45">
                  <c:v>1205.82903824611</c:v>
                </c:pt>
                <c:pt idx="46">
                  <c:v>495.04802698468302</c:v>
                </c:pt>
                <c:pt idx="47">
                  <c:v>405.12212920230598</c:v>
                </c:pt>
                <c:pt idx="48">
                  <c:v>1683.14637273177</c:v>
                </c:pt>
                <c:pt idx="49">
                  <c:v>3410.31366695917</c:v>
                </c:pt>
                <c:pt idx="50">
                  <c:v>5244.69601109</c:v>
                </c:pt>
                <c:pt idx="51">
                  <c:v>8493.0569733078701</c:v>
                </c:pt>
                <c:pt idx="52">
                  <c:v>10783.0093318532</c:v>
                </c:pt>
                <c:pt idx="53">
                  <c:v>13357.2359858373</c:v>
                </c:pt>
                <c:pt idx="54">
                  <c:v>15595.821948040701</c:v>
                </c:pt>
                <c:pt idx="55">
                  <c:v>12652.463948582001</c:v>
                </c:pt>
                <c:pt idx="56">
                  <c:v>6770.8973985717003</c:v>
                </c:pt>
                <c:pt idx="57">
                  <c:v>4420.1598409407798</c:v>
                </c:pt>
                <c:pt idx="58">
                  <c:v>2515.6604620435401</c:v>
                </c:pt>
                <c:pt idx="59">
                  <c:v>1996.7973596441</c:v>
                </c:pt>
                <c:pt idx="60">
                  <c:v>1314.64604518021</c:v>
                </c:pt>
                <c:pt idx="61">
                  <c:v>1325.07726744859</c:v>
                </c:pt>
                <c:pt idx="62">
                  <c:v>771.74454041379602</c:v>
                </c:pt>
                <c:pt idx="63">
                  <c:v>28.7314642579768</c:v>
                </c:pt>
                <c:pt idx="64">
                  <c:v>885.25772186662505</c:v>
                </c:pt>
                <c:pt idx="65">
                  <c:v>406.912550492398</c:v>
                </c:pt>
                <c:pt idx="66">
                  <c:v>736.15726029936195</c:v>
                </c:pt>
                <c:pt idx="67">
                  <c:v>41.397651631723399</c:v>
                </c:pt>
                <c:pt idx="68">
                  <c:v>0</c:v>
                </c:pt>
                <c:pt idx="69">
                  <c:v>0</c:v>
                </c:pt>
                <c:pt idx="70">
                  <c:v>238.18626832151901</c:v>
                </c:pt>
                <c:pt idx="71">
                  <c:v>419.04355789052403</c:v>
                </c:pt>
                <c:pt idx="72">
                  <c:v>271.543637882452</c:v>
                </c:pt>
                <c:pt idx="73">
                  <c:v>1305.7110270969599</c:v>
                </c:pt>
                <c:pt idx="74">
                  <c:v>2772.1735500964401</c:v>
                </c:pt>
                <c:pt idx="75">
                  <c:v>5258.1594042315801</c:v>
                </c:pt>
                <c:pt idx="76">
                  <c:v>3433.0978837545599</c:v>
                </c:pt>
                <c:pt idx="77">
                  <c:v>4747.7743751838898</c:v>
                </c:pt>
                <c:pt idx="78">
                  <c:v>6497.2065857425396</c:v>
                </c:pt>
                <c:pt idx="79">
                  <c:v>8300.1247114214093</c:v>
                </c:pt>
                <c:pt idx="80">
                  <c:v>10970.5175573384</c:v>
                </c:pt>
                <c:pt idx="81">
                  <c:v>10024.1074238197</c:v>
                </c:pt>
                <c:pt idx="82">
                  <c:v>8440.4085491937294</c:v>
                </c:pt>
                <c:pt idx="83">
                  <c:v>7293.2187252981903</c:v>
                </c:pt>
                <c:pt idx="84">
                  <c:v>5596.2543987609697</c:v>
                </c:pt>
                <c:pt idx="85">
                  <c:v>5828.8543730967203</c:v>
                </c:pt>
                <c:pt idx="86">
                  <c:v>5943.3306783326098</c:v>
                </c:pt>
                <c:pt idx="87">
                  <c:v>4360.7439255770596</c:v>
                </c:pt>
                <c:pt idx="88">
                  <c:v>3834.4548431010498</c:v>
                </c:pt>
                <c:pt idx="89">
                  <c:v>2620.01608324264</c:v>
                </c:pt>
                <c:pt idx="90">
                  <c:v>2214.7635758817</c:v>
                </c:pt>
                <c:pt idx="91">
                  <c:v>1242.3112700024899</c:v>
                </c:pt>
                <c:pt idx="92">
                  <c:v>1445.79267432245</c:v>
                </c:pt>
                <c:pt idx="93">
                  <c:v>1589.6109086254601</c:v>
                </c:pt>
                <c:pt idx="94">
                  <c:v>1130.2203848410199</c:v>
                </c:pt>
                <c:pt idx="95">
                  <c:v>106.88505355373999</c:v>
                </c:pt>
                <c:pt idx="96">
                  <c:v>1142.41422091047</c:v>
                </c:pt>
                <c:pt idx="97">
                  <c:v>1720.21515749739</c:v>
                </c:pt>
                <c:pt idx="98">
                  <c:v>741.56430586968202</c:v>
                </c:pt>
                <c:pt idx="99">
                  <c:v>0</c:v>
                </c:pt>
                <c:pt idx="100">
                  <c:v>1334.85739682588</c:v>
                </c:pt>
                <c:pt idx="101">
                  <c:v>1149.8816403553401</c:v>
                </c:pt>
                <c:pt idx="102">
                  <c:v>2620.04893458274</c:v>
                </c:pt>
                <c:pt idx="103">
                  <c:v>4295.4312787135696</c:v>
                </c:pt>
                <c:pt idx="104">
                  <c:v>4597.7922409314497</c:v>
                </c:pt>
                <c:pt idx="105">
                  <c:v>2319.9712534608502</c:v>
                </c:pt>
                <c:pt idx="106">
                  <c:v>2039.55721566429</c:v>
                </c:pt>
                <c:pt idx="107">
                  <c:v>1241.1992162055101</c:v>
                </c:pt>
                <c:pt idx="108">
                  <c:v>807.63266619526098</c:v>
                </c:pt>
                <c:pt idx="109">
                  <c:v>836.89510856433697</c:v>
                </c:pt>
                <c:pt idx="110">
                  <c:v>305.39572966709602</c:v>
                </c:pt>
                <c:pt idx="111">
                  <c:v>182.532627267658</c:v>
                </c:pt>
                <c:pt idx="112">
                  <c:v>378.38131280377098</c:v>
                </c:pt>
                <c:pt idx="113">
                  <c:v>497.812535072142</c:v>
                </c:pt>
                <c:pt idx="114">
                  <c:v>0</c:v>
                </c:pt>
                <c:pt idx="115">
                  <c:v>0</c:v>
                </c:pt>
                <c:pt idx="116">
                  <c:v>557.99298949018203</c:v>
                </c:pt>
                <c:pt idx="117">
                  <c:v>0</c:v>
                </c:pt>
                <c:pt idx="118">
                  <c:v>0</c:v>
                </c:pt>
                <c:pt idx="119">
                  <c:v>208.13291925528</c:v>
                </c:pt>
                <c:pt idx="120">
                  <c:v>0</c:v>
                </c:pt>
                <c:pt idx="121">
                  <c:v>0</c:v>
                </c:pt>
                <c:pt idx="122">
                  <c:v>317.92153594507499</c:v>
                </c:pt>
                <c:pt idx="123">
                  <c:v>273.77882551407998</c:v>
                </c:pt>
                <c:pt idx="124">
                  <c:v>0</c:v>
                </c:pt>
                <c:pt idx="125">
                  <c:v>672.44629472051395</c:v>
                </c:pt>
                <c:pt idx="126">
                  <c:v>1189.9088177199901</c:v>
                </c:pt>
                <c:pt idx="127">
                  <c:v>3177.8946718551301</c:v>
                </c:pt>
                <c:pt idx="128">
                  <c:v>1661.83315137811</c:v>
                </c:pt>
                <c:pt idx="129">
                  <c:v>737.50964280744995</c:v>
                </c:pt>
              </c:numCache>
            </c:numRef>
          </c:val>
          <c:smooth val="0"/>
          <c:extLst>
            <c:ext xmlns:c16="http://schemas.microsoft.com/office/drawing/2014/chart" uri="{C3380CC4-5D6E-409C-BE32-E72D297353CC}">
              <c16:uniqueId val="{00000004-452D-3843-8DF1-64D797106DF7}"/>
            </c:ext>
          </c:extLst>
        </c:ser>
        <c:ser>
          <c:idx val="5"/>
          <c:order val="5"/>
          <c:tx>
            <c:strRef>
              <c:f>Sheet1!$G$1</c:f>
              <c:strCache>
                <c:ptCount val="1"/>
                <c:pt idx="0">
                  <c:v>Lasso Exc.D</c:v>
                </c:pt>
              </c:strCache>
            </c:strRef>
          </c:tx>
          <c:spPr>
            <a:ln w="28575" cap="rnd">
              <a:solidFill>
                <a:schemeClr val="accent2"/>
              </a:solidFill>
              <a:round/>
            </a:ln>
            <a:effectLst/>
          </c:spPr>
          <c:marker>
            <c:symbol val="none"/>
          </c:marker>
          <c:cat>
            <c:numRef>
              <c:f>Sheet1!$A$2:$A$131</c:f>
              <c:numCache>
                <c:formatCode>m/d/yy</c:formatCode>
                <c:ptCount val="130"/>
                <c:pt idx="0">
                  <c:v>43829</c:v>
                </c:pt>
                <c:pt idx="1">
                  <c:v>43836</c:v>
                </c:pt>
                <c:pt idx="2">
                  <c:v>43843</c:v>
                </c:pt>
                <c:pt idx="3">
                  <c:v>43850</c:v>
                </c:pt>
                <c:pt idx="4">
                  <c:v>43857</c:v>
                </c:pt>
                <c:pt idx="5">
                  <c:v>43864</c:v>
                </c:pt>
                <c:pt idx="6">
                  <c:v>43871</c:v>
                </c:pt>
                <c:pt idx="7">
                  <c:v>43878</c:v>
                </c:pt>
                <c:pt idx="8">
                  <c:v>43885</c:v>
                </c:pt>
                <c:pt idx="9">
                  <c:v>43892</c:v>
                </c:pt>
                <c:pt idx="10">
                  <c:v>43899</c:v>
                </c:pt>
                <c:pt idx="11">
                  <c:v>43906</c:v>
                </c:pt>
                <c:pt idx="12">
                  <c:v>43913</c:v>
                </c:pt>
                <c:pt idx="13">
                  <c:v>43920</c:v>
                </c:pt>
                <c:pt idx="14">
                  <c:v>43927</c:v>
                </c:pt>
                <c:pt idx="15">
                  <c:v>43934</c:v>
                </c:pt>
                <c:pt idx="16">
                  <c:v>43941</c:v>
                </c:pt>
                <c:pt idx="17">
                  <c:v>43948</c:v>
                </c:pt>
                <c:pt idx="18">
                  <c:v>43955</c:v>
                </c:pt>
                <c:pt idx="19">
                  <c:v>43962</c:v>
                </c:pt>
                <c:pt idx="20">
                  <c:v>43969</c:v>
                </c:pt>
                <c:pt idx="21">
                  <c:v>43976</c:v>
                </c:pt>
                <c:pt idx="22">
                  <c:v>43983</c:v>
                </c:pt>
                <c:pt idx="23">
                  <c:v>43990</c:v>
                </c:pt>
                <c:pt idx="24">
                  <c:v>43997</c:v>
                </c:pt>
                <c:pt idx="25">
                  <c:v>44004</c:v>
                </c:pt>
                <c:pt idx="26">
                  <c:v>44011</c:v>
                </c:pt>
                <c:pt idx="27">
                  <c:v>44018</c:v>
                </c:pt>
                <c:pt idx="28">
                  <c:v>44025</c:v>
                </c:pt>
                <c:pt idx="29">
                  <c:v>44032</c:v>
                </c:pt>
                <c:pt idx="30">
                  <c:v>44039</c:v>
                </c:pt>
                <c:pt idx="31">
                  <c:v>44046</c:v>
                </c:pt>
                <c:pt idx="32">
                  <c:v>44053</c:v>
                </c:pt>
                <c:pt idx="33">
                  <c:v>44060</c:v>
                </c:pt>
                <c:pt idx="34">
                  <c:v>44067</c:v>
                </c:pt>
                <c:pt idx="35">
                  <c:v>44074</c:v>
                </c:pt>
                <c:pt idx="36">
                  <c:v>44081</c:v>
                </c:pt>
                <c:pt idx="37">
                  <c:v>44088</c:v>
                </c:pt>
                <c:pt idx="38">
                  <c:v>44095</c:v>
                </c:pt>
                <c:pt idx="39">
                  <c:v>44102</c:v>
                </c:pt>
                <c:pt idx="40">
                  <c:v>44109</c:v>
                </c:pt>
                <c:pt idx="41">
                  <c:v>44116</c:v>
                </c:pt>
                <c:pt idx="42">
                  <c:v>44123</c:v>
                </c:pt>
                <c:pt idx="43">
                  <c:v>44130</c:v>
                </c:pt>
                <c:pt idx="44">
                  <c:v>44137</c:v>
                </c:pt>
                <c:pt idx="45">
                  <c:v>44144</c:v>
                </c:pt>
                <c:pt idx="46">
                  <c:v>44151</c:v>
                </c:pt>
                <c:pt idx="47">
                  <c:v>44158</c:v>
                </c:pt>
                <c:pt idx="48">
                  <c:v>44165</c:v>
                </c:pt>
                <c:pt idx="49">
                  <c:v>44172</c:v>
                </c:pt>
                <c:pt idx="50">
                  <c:v>44179</c:v>
                </c:pt>
                <c:pt idx="51">
                  <c:v>44186</c:v>
                </c:pt>
                <c:pt idx="52">
                  <c:v>44193</c:v>
                </c:pt>
                <c:pt idx="53">
                  <c:v>44200</c:v>
                </c:pt>
                <c:pt idx="54">
                  <c:v>44207</c:v>
                </c:pt>
                <c:pt idx="55">
                  <c:v>44214</c:v>
                </c:pt>
                <c:pt idx="56">
                  <c:v>44221</c:v>
                </c:pt>
                <c:pt idx="57">
                  <c:v>44228</c:v>
                </c:pt>
                <c:pt idx="58">
                  <c:v>44235</c:v>
                </c:pt>
                <c:pt idx="59">
                  <c:v>44242</c:v>
                </c:pt>
                <c:pt idx="60">
                  <c:v>44249</c:v>
                </c:pt>
                <c:pt idx="61">
                  <c:v>44256</c:v>
                </c:pt>
                <c:pt idx="62">
                  <c:v>44263</c:v>
                </c:pt>
                <c:pt idx="63">
                  <c:v>44270</c:v>
                </c:pt>
                <c:pt idx="64">
                  <c:v>44277</c:v>
                </c:pt>
                <c:pt idx="65">
                  <c:v>44284</c:v>
                </c:pt>
                <c:pt idx="66">
                  <c:v>44291</c:v>
                </c:pt>
                <c:pt idx="67">
                  <c:v>44298</c:v>
                </c:pt>
                <c:pt idx="68">
                  <c:v>44305</c:v>
                </c:pt>
                <c:pt idx="69">
                  <c:v>44312</c:v>
                </c:pt>
                <c:pt idx="70">
                  <c:v>44319</c:v>
                </c:pt>
                <c:pt idx="71">
                  <c:v>44326</c:v>
                </c:pt>
                <c:pt idx="72">
                  <c:v>44333</c:v>
                </c:pt>
                <c:pt idx="73">
                  <c:v>44340</c:v>
                </c:pt>
                <c:pt idx="74">
                  <c:v>44347</c:v>
                </c:pt>
                <c:pt idx="75">
                  <c:v>44354</c:v>
                </c:pt>
                <c:pt idx="76">
                  <c:v>44361</c:v>
                </c:pt>
                <c:pt idx="77">
                  <c:v>44368</c:v>
                </c:pt>
                <c:pt idx="78">
                  <c:v>44375</c:v>
                </c:pt>
                <c:pt idx="79">
                  <c:v>44382</c:v>
                </c:pt>
                <c:pt idx="80">
                  <c:v>44389</c:v>
                </c:pt>
                <c:pt idx="81">
                  <c:v>44396</c:v>
                </c:pt>
                <c:pt idx="82">
                  <c:v>44403</c:v>
                </c:pt>
                <c:pt idx="83">
                  <c:v>44410</c:v>
                </c:pt>
                <c:pt idx="84">
                  <c:v>44417</c:v>
                </c:pt>
                <c:pt idx="85">
                  <c:v>44424</c:v>
                </c:pt>
                <c:pt idx="86">
                  <c:v>44431</c:v>
                </c:pt>
                <c:pt idx="87">
                  <c:v>44438</c:v>
                </c:pt>
                <c:pt idx="88">
                  <c:v>44445</c:v>
                </c:pt>
                <c:pt idx="89">
                  <c:v>44452</c:v>
                </c:pt>
                <c:pt idx="90">
                  <c:v>44459</c:v>
                </c:pt>
                <c:pt idx="91">
                  <c:v>44466</c:v>
                </c:pt>
                <c:pt idx="92">
                  <c:v>44473</c:v>
                </c:pt>
                <c:pt idx="93">
                  <c:v>44480</c:v>
                </c:pt>
                <c:pt idx="94">
                  <c:v>44487</c:v>
                </c:pt>
                <c:pt idx="95">
                  <c:v>44494</c:v>
                </c:pt>
                <c:pt idx="96">
                  <c:v>44501</c:v>
                </c:pt>
                <c:pt idx="97">
                  <c:v>44508</c:v>
                </c:pt>
                <c:pt idx="98">
                  <c:v>44515</c:v>
                </c:pt>
                <c:pt idx="99">
                  <c:v>44522</c:v>
                </c:pt>
                <c:pt idx="100">
                  <c:v>44529</c:v>
                </c:pt>
                <c:pt idx="101">
                  <c:v>44536</c:v>
                </c:pt>
                <c:pt idx="102">
                  <c:v>44543</c:v>
                </c:pt>
                <c:pt idx="103">
                  <c:v>44550</c:v>
                </c:pt>
                <c:pt idx="104">
                  <c:v>44557</c:v>
                </c:pt>
                <c:pt idx="105">
                  <c:v>44564</c:v>
                </c:pt>
                <c:pt idx="106">
                  <c:v>44571</c:v>
                </c:pt>
                <c:pt idx="107">
                  <c:v>44578</c:v>
                </c:pt>
                <c:pt idx="108">
                  <c:v>44585</c:v>
                </c:pt>
                <c:pt idx="109">
                  <c:v>44592</c:v>
                </c:pt>
                <c:pt idx="110">
                  <c:v>44599</c:v>
                </c:pt>
                <c:pt idx="111">
                  <c:v>44606</c:v>
                </c:pt>
                <c:pt idx="112">
                  <c:v>44613</c:v>
                </c:pt>
                <c:pt idx="113">
                  <c:v>44620</c:v>
                </c:pt>
                <c:pt idx="114">
                  <c:v>44627</c:v>
                </c:pt>
                <c:pt idx="115">
                  <c:v>44634</c:v>
                </c:pt>
                <c:pt idx="116">
                  <c:v>44641</c:v>
                </c:pt>
                <c:pt idx="117">
                  <c:v>44648</c:v>
                </c:pt>
                <c:pt idx="118">
                  <c:v>44655</c:v>
                </c:pt>
                <c:pt idx="119">
                  <c:v>44662</c:v>
                </c:pt>
                <c:pt idx="120">
                  <c:v>44669</c:v>
                </c:pt>
                <c:pt idx="121">
                  <c:v>44676</c:v>
                </c:pt>
                <c:pt idx="122">
                  <c:v>44683</c:v>
                </c:pt>
                <c:pt idx="123">
                  <c:v>44690</c:v>
                </c:pt>
                <c:pt idx="124">
                  <c:v>44697</c:v>
                </c:pt>
                <c:pt idx="125">
                  <c:v>44704</c:v>
                </c:pt>
                <c:pt idx="126">
                  <c:v>44711</c:v>
                </c:pt>
                <c:pt idx="127">
                  <c:v>44718</c:v>
                </c:pt>
                <c:pt idx="128">
                  <c:v>44725</c:v>
                </c:pt>
                <c:pt idx="129">
                  <c:v>44732</c:v>
                </c:pt>
              </c:numCache>
            </c:numRef>
          </c:cat>
          <c:val>
            <c:numRef>
              <c:f>Sheet1!$G$2:$G$131</c:f>
              <c:numCache>
                <c:formatCode>General</c:formatCode>
                <c:ptCount val="130"/>
                <c:pt idx="0">
                  <c:v>278.97646974467398</c:v>
                </c:pt>
                <c:pt idx="1">
                  <c:v>306.58372635074699</c:v>
                </c:pt>
                <c:pt idx="2">
                  <c:v>101.182442313991</c:v>
                </c:pt>
                <c:pt idx="3">
                  <c:v>0</c:v>
                </c:pt>
                <c:pt idx="4">
                  <c:v>0</c:v>
                </c:pt>
                <c:pt idx="5">
                  <c:v>394.78111159668902</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1430.83117851152</c:v>
                </c:pt>
                <c:pt idx="23">
                  <c:v>449.62577529446901</c:v>
                </c:pt>
                <c:pt idx="24">
                  <c:v>1342.82918433652</c:v>
                </c:pt>
                <c:pt idx="25">
                  <c:v>2065.0324763899198</c:v>
                </c:pt>
                <c:pt idx="26">
                  <c:v>3330.0356385653799</c:v>
                </c:pt>
                <c:pt idx="27">
                  <c:v>4805.2386571641</c:v>
                </c:pt>
                <c:pt idx="28">
                  <c:v>6295.0415176450697</c:v>
                </c:pt>
                <c:pt idx="29">
                  <c:v>5870.0442045912596</c:v>
                </c:pt>
                <c:pt idx="30">
                  <c:v>5461.4467016747103</c:v>
                </c:pt>
                <c:pt idx="31">
                  <c:v>4121.64899162047</c:v>
                </c:pt>
                <c:pt idx="32">
                  <c:v>2730.25997330564</c:v>
                </c:pt>
                <c:pt idx="33">
                  <c:v>3456.4617931757298</c:v>
                </c:pt>
                <c:pt idx="34">
                  <c:v>1174.65443088648</c:v>
                </c:pt>
                <c:pt idx="35">
                  <c:v>1483.2646163991401</c:v>
                </c:pt>
                <c:pt idx="36">
                  <c:v>903.46557571143603</c:v>
                </c:pt>
                <c:pt idx="37">
                  <c:v>399.46620217690401</c:v>
                </c:pt>
                <c:pt idx="38">
                  <c:v>292.86771762482402</c:v>
                </c:pt>
                <c:pt idx="39">
                  <c:v>202.868475338553</c:v>
                </c:pt>
                <c:pt idx="40">
                  <c:v>1057.0693359562099</c:v>
                </c:pt>
                <c:pt idx="41">
                  <c:v>1238.27029941867</c:v>
                </c:pt>
                <c:pt idx="42">
                  <c:v>455.67136534177001</c:v>
                </c:pt>
                <c:pt idx="43">
                  <c:v>271.40978633506302</c:v>
                </c:pt>
                <c:pt idx="44">
                  <c:v>1220.6725329989599</c:v>
                </c:pt>
                <c:pt idx="45">
                  <c:v>1212.4738013031099</c:v>
                </c:pt>
                <c:pt idx="46">
                  <c:v>503.66625165149702</c:v>
                </c:pt>
                <c:pt idx="47">
                  <c:v>417.06771645153998</c:v>
                </c:pt>
                <c:pt idx="48">
                  <c:v>1695.0692762828101</c:v>
                </c:pt>
                <c:pt idx="49">
                  <c:v>3432.67984555766</c:v>
                </c:pt>
                <c:pt idx="50">
                  <c:v>5287.0815868180298</c:v>
                </c:pt>
                <c:pt idx="51">
                  <c:v>8538.2834135308603</c:v>
                </c:pt>
                <c:pt idx="52">
                  <c:v>10801.685321519601</c:v>
                </c:pt>
                <c:pt idx="53">
                  <c:v>13371.170090728499</c:v>
                </c:pt>
                <c:pt idx="54">
                  <c:v>15619.777347334601</c:v>
                </c:pt>
                <c:pt idx="55">
                  <c:v>12689.376063297799</c:v>
                </c:pt>
                <c:pt idx="56">
                  <c:v>6814.3751815810801</c:v>
                </c:pt>
                <c:pt idx="57">
                  <c:v>4440.5747288397697</c:v>
                </c:pt>
                <c:pt idx="58">
                  <c:v>2519.9747325805201</c:v>
                </c:pt>
                <c:pt idx="59">
                  <c:v>2015.1752211841499</c:v>
                </c:pt>
                <c:pt idx="60">
                  <c:v>1335.5762239291701</c:v>
                </c:pt>
                <c:pt idx="61">
                  <c:v>1330.9777710158701</c:v>
                </c:pt>
                <c:pt idx="62">
                  <c:v>785.77097645469598</c:v>
                </c:pt>
                <c:pt idx="63">
                  <c:v>43.1737066367605</c:v>
                </c:pt>
                <c:pt idx="64">
                  <c:v>913.38599467824304</c:v>
                </c:pt>
                <c:pt idx="65">
                  <c:v>416.58112331061801</c:v>
                </c:pt>
                <c:pt idx="66">
                  <c:v>752.381188756955</c:v>
                </c:pt>
                <c:pt idx="67">
                  <c:v>16.185215489578699</c:v>
                </c:pt>
                <c:pt idx="68">
                  <c:v>0</c:v>
                </c:pt>
                <c:pt idx="69">
                  <c:v>0</c:v>
                </c:pt>
                <c:pt idx="70">
                  <c:v>183.39711283573899</c:v>
                </c:pt>
                <c:pt idx="71">
                  <c:v>359.80099460321298</c:v>
                </c:pt>
                <c:pt idx="72">
                  <c:v>199.80482142160699</c:v>
                </c:pt>
                <c:pt idx="73">
                  <c:v>1266.60858462841</c:v>
                </c:pt>
                <c:pt idx="74">
                  <c:v>2745.0122749268398</c:v>
                </c:pt>
                <c:pt idx="75">
                  <c:v>5299.0247994953497</c:v>
                </c:pt>
                <c:pt idx="76">
                  <c:v>3423.8193962782998</c:v>
                </c:pt>
                <c:pt idx="77">
                  <c:v>4709.02280532035</c:v>
                </c:pt>
                <c:pt idx="78">
                  <c:v>6466.2260973737502</c:v>
                </c:pt>
                <c:pt idx="79">
                  <c:v>8286.2292595491999</c:v>
                </c:pt>
                <c:pt idx="80">
                  <c:v>10968.4322781479</c:v>
                </c:pt>
                <c:pt idx="81">
                  <c:v>10023.235138628899</c:v>
                </c:pt>
                <c:pt idx="82">
                  <c:v>8423.23782557509</c:v>
                </c:pt>
                <c:pt idx="83">
                  <c:v>7306.6403226585398</c:v>
                </c:pt>
                <c:pt idx="84">
                  <c:v>5615.8426126042896</c:v>
                </c:pt>
                <c:pt idx="85">
                  <c:v>5814.4535942894599</c:v>
                </c:pt>
                <c:pt idx="86">
                  <c:v>5992.6554141595598</c:v>
                </c:pt>
                <c:pt idx="87">
                  <c:v>4361.84805187031</c:v>
                </c:pt>
                <c:pt idx="88">
                  <c:v>3826.4582373829699</c:v>
                </c:pt>
                <c:pt idx="89">
                  <c:v>2630.6591966952601</c:v>
                </c:pt>
                <c:pt idx="90">
                  <c:v>2223.65982316073</c:v>
                </c:pt>
                <c:pt idx="91">
                  <c:v>1230.06133860865</c:v>
                </c:pt>
                <c:pt idx="92">
                  <c:v>1447.0620963223801</c:v>
                </c:pt>
                <c:pt idx="93">
                  <c:v>1607.2629569400401</c:v>
                </c:pt>
                <c:pt idx="94">
                  <c:v>1155.46392040249</c:v>
                </c:pt>
                <c:pt idx="95">
                  <c:v>92.864986325597798</c:v>
                </c:pt>
                <c:pt idx="96">
                  <c:v>1147.60340731889</c:v>
                </c:pt>
                <c:pt idx="97">
                  <c:v>1749.8661539827899</c:v>
                </c:pt>
                <c:pt idx="98">
                  <c:v>748.66742228693897</c:v>
                </c:pt>
                <c:pt idx="99">
                  <c:v>0</c:v>
                </c:pt>
                <c:pt idx="100">
                  <c:v>1347.26133743537</c:v>
                </c:pt>
                <c:pt idx="101">
                  <c:v>1162.26289726664</c:v>
                </c:pt>
                <c:pt idx="102">
                  <c:v>2642.87346654148</c:v>
                </c:pt>
                <c:pt idx="103">
                  <c:v>4338.2752078018502</c:v>
                </c:pt>
                <c:pt idx="104">
                  <c:v>4643.4770345146899</c:v>
                </c:pt>
                <c:pt idx="105">
                  <c:v>2334.3637117123399</c:v>
                </c:pt>
                <c:pt idx="106">
                  <c:v>2063.9709683184201</c:v>
                </c:pt>
                <c:pt idx="107">
                  <c:v>1278.5696842816601</c:v>
                </c:pt>
                <c:pt idx="108">
                  <c:v>851.56880256492104</c:v>
                </c:pt>
                <c:pt idx="109">
                  <c:v>857.76834982360697</c:v>
                </c:pt>
                <c:pt idx="110">
                  <c:v>310.16835356435701</c:v>
                </c:pt>
                <c:pt idx="111">
                  <c:v>201.368842167987</c:v>
                </c:pt>
                <c:pt idx="112">
                  <c:v>399.76984491301101</c:v>
                </c:pt>
                <c:pt idx="113">
                  <c:v>504.17139199971098</c:v>
                </c:pt>
                <c:pt idx="114">
                  <c:v>0</c:v>
                </c:pt>
                <c:pt idx="115">
                  <c:v>0</c:v>
                </c:pt>
                <c:pt idx="116">
                  <c:v>586.57961566208405</c:v>
                </c:pt>
                <c:pt idx="117">
                  <c:v>0</c:v>
                </c:pt>
                <c:pt idx="118">
                  <c:v>8.5748097407958994</c:v>
                </c:pt>
                <c:pt idx="119">
                  <c:v>183.378836473419</c:v>
                </c:pt>
                <c:pt idx="120">
                  <c:v>0</c:v>
                </c:pt>
                <c:pt idx="121">
                  <c:v>0</c:v>
                </c:pt>
                <c:pt idx="122">
                  <c:v>263.59073381957899</c:v>
                </c:pt>
                <c:pt idx="123">
                  <c:v>214.994615587053</c:v>
                </c:pt>
                <c:pt idx="124">
                  <c:v>0</c:v>
                </c:pt>
                <c:pt idx="125">
                  <c:v>633.80220561224598</c:v>
                </c:pt>
                <c:pt idx="126">
                  <c:v>1163.2058959106801</c:v>
                </c:pt>
                <c:pt idx="127">
                  <c:v>3219.2184204791902</c:v>
                </c:pt>
                <c:pt idx="128">
                  <c:v>1653.01301726214</c:v>
                </c:pt>
                <c:pt idx="129">
                  <c:v>699.21642630418899</c:v>
                </c:pt>
              </c:numCache>
            </c:numRef>
          </c:val>
          <c:smooth val="0"/>
          <c:extLst>
            <c:ext xmlns:c16="http://schemas.microsoft.com/office/drawing/2014/chart" uri="{C3380CC4-5D6E-409C-BE32-E72D297353CC}">
              <c16:uniqueId val="{00000005-452D-3843-8DF1-64D797106DF7}"/>
            </c:ext>
          </c:extLst>
        </c:ser>
        <c:dLbls>
          <c:showLegendKey val="0"/>
          <c:showVal val="0"/>
          <c:showCatName val="0"/>
          <c:showSerName val="0"/>
          <c:showPercent val="0"/>
          <c:showBubbleSize val="0"/>
        </c:dLbls>
        <c:smooth val="0"/>
        <c:axId val="1155306927"/>
        <c:axId val="1155340111"/>
      </c:lineChart>
      <c:dateAx>
        <c:axId val="1155306927"/>
        <c:scaling>
          <c:orientation val="minMax"/>
        </c:scaling>
        <c:delete val="0"/>
        <c:axPos val="b"/>
        <c:numFmt formatCode="m/d/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5340111"/>
        <c:crosses val="autoZero"/>
        <c:auto val="1"/>
        <c:lblOffset val="100"/>
        <c:baseTimeUnit val="days"/>
      </c:dateAx>
      <c:valAx>
        <c:axId val="11553401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53069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8662D-3AA2-8A4E-9B9D-F551DC2483D1}" type="datetimeFigureOut">
              <a:rPr lang="en-US" smtClean="0"/>
              <a:t>7/14/22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FE05C0-CF54-FA47-8CBF-DF69D40A315E}" type="slidenum">
              <a:rPr lang="en-US" smtClean="0"/>
              <a:t>‹#›</a:t>
            </a:fld>
            <a:endParaRPr lang="en-US"/>
          </a:p>
        </p:txBody>
      </p:sp>
    </p:spTree>
    <p:extLst>
      <p:ext uri="{BB962C8B-B14F-4D97-AF65-F5344CB8AC3E}">
        <p14:creationId xmlns:p14="http://schemas.microsoft.com/office/powerpoint/2010/main" val="3598874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AFE05C0-CF54-FA47-8CBF-DF69D40A315E}" type="slidenum">
              <a:rPr lang="en-US" smtClean="0"/>
              <a:t>1</a:t>
            </a:fld>
            <a:endParaRPr lang="en-US"/>
          </a:p>
        </p:txBody>
      </p:sp>
    </p:spTree>
    <p:extLst>
      <p:ext uri="{BB962C8B-B14F-4D97-AF65-F5344CB8AC3E}">
        <p14:creationId xmlns:p14="http://schemas.microsoft.com/office/powerpoint/2010/main" val="3392552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AFE05C0-CF54-FA47-8CBF-DF69D40A315E}" type="slidenum">
              <a:rPr lang="en-US" smtClean="0"/>
              <a:t>2</a:t>
            </a:fld>
            <a:endParaRPr lang="en-US"/>
          </a:p>
        </p:txBody>
      </p:sp>
    </p:spTree>
    <p:extLst>
      <p:ext uri="{BB962C8B-B14F-4D97-AF65-F5344CB8AC3E}">
        <p14:creationId xmlns:p14="http://schemas.microsoft.com/office/powerpoint/2010/main" val="2879795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AFE05C0-CF54-FA47-8CBF-DF69D40A315E}" type="slidenum">
              <a:rPr lang="en-US" smtClean="0"/>
              <a:t>3</a:t>
            </a:fld>
            <a:endParaRPr lang="en-US"/>
          </a:p>
        </p:txBody>
      </p:sp>
    </p:spTree>
    <p:extLst>
      <p:ext uri="{BB962C8B-B14F-4D97-AF65-F5344CB8AC3E}">
        <p14:creationId xmlns:p14="http://schemas.microsoft.com/office/powerpoint/2010/main" val="96177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9A1F221-2D8B-1D40-9BC9-0AB57CCEDC33}" type="datetime1">
              <a:rPr lang="en-ZA" smtClean="0"/>
              <a:t>2022/07/15</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r>
              <a:rPr lang="en-US"/>
              <a:t>The Economist’s Methodology - Validation - Model Fits</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8B2249B-FD09-4942-9000-EB209858034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31634500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AF3329C-5196-E549-9BA7-7C41A68D86C8}" type="datetime1">
              <a:rPr lang="en-ZA" smtClean="0"/>
              <a:t>2022/07/15</a:t>
            </a:fld>
            <a:endParaRPr lang="en-US"/>
          </a:p>
        </p:txBody>
      </p:sp>
      <p:sp>
        <p:nvSpPr>
          <p:cNvPr id="5" name="Footer Placeholder 4"/>
          <p:cNvSpPr>
            <a:spLocks noGrp="1"/>
          </p:cNvSpPr>
          <p:nvPr>
            <p:ph type="ftr" sz="quarter" idx="11"/>
          </p:nvPr>
        </p:nvSpPr>
        <p:spPr/>
        <p:txBody>
          <a:bodyPr/>
          <a:lstStyle/>
          <a:p>
            <a:r>
              <a:rPr lang="en-US"/>
              <a:t>The Economist’s Methodology - Validation - Model Fits</a:t>
            </a:r>
          </a:p>
        </p:txBody>
      </p:sp>
      <p:sp>
        <p:nvSpPr>
          <p:cNvPr id="6" name="Slide Number Placeholder 5"/>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1254479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70B270-4C43-BD4B-975D-2F9AC2027CDE}" type="datetime1">
              <a:rPr lang="en-ZA" smtClean="0"/>
              <a:t>2022/07/15</a:t>
            </a:fld>
            <a:endParaRPr lang="en-US"/>
          </a:p>
        </p:txBody>
      </p:sp>
      <p:sp>
        <p:nvSpPr>
          <p:cNvPr id="5" name="Footer Placeholder 4"/>
          <p:cNvSpPr>
            <a:spLocks noGrp="1"/>
          </p:cNvSpPr>
          <p:nvPr>
            <p:ph type="ftr" sz="quarter" idx="11"/>
          </p:nvPr>
        </p:nvSpPr>
        <p:spPr/>
        <p:txBody>
          <a:bodyPr/>
          <a:lstStyle/>
          <a:p>
            <a:r>
              <a:rPr lang="en-US"/>
              <a:t>The Economist’s Methodology - Validation - Model Fits</a:t>
            </a:r>
          </a:p>
        </p:txBody>
      </p:sp>
      <p:sp>
        <p:nvSpPr>
          <p:cNvPr id="6" name="Slide Number Placeholder 5"/>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150992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066D552-C0C8-6F4B-A107-4870D8B88863}" type="datetime1">
              <a:rPr lang="en-ZA" smtClean="0"/>
              <a:t>2022/07/15</a:t>
            </a:fld>
            <a:endParaRPr lang="en-US"/>
          </a:p>
        </p:txBody>
      </p:sp>
      <p:sp>
        <p:nvSpPr>
          <p:cNvPr id="5" name="Footer Placeholder 4"/>
          <p:cNvSpPr>
            <a:spLocks noGrp="1"/>
          </p:cNvSpPr>
          <p:nvPr>
            <p:ph type="ftr" sz="quarter" idx="11"/>
          </p:nvPr>
        </p:nvSpPr>
        <p:spPr/>
        <p:txBody>
          <a:bodyPr/>
          <a:lstStyle/>
          <a:p>
            <a:r>
              <a:rPr lang="en-US"/>
              <a:t>The Economist’s Methodology - Validation - Model Fits</a:t>
            </a:r>
          </a:p>
        </p:txBody>
      </p:sp>
      <p:sp>
        <p:nvSpPr>
          <p:cNvPr id="6" name="Slide Number Placeholder 5"/>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2945675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D31B734-1A6D-7A49-8869-D4F5CF7BCBD2}" type="datetime1">
              <a:rPr lang="en-ZA" smtClean="0"/>
              <a:t>2022/07/15</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r>
              <a:rPr lang="en-US"/>
              <a:t>The Economist’s Methodology - Validation - Model Fits</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8B2249B-FD09-4942-9000-EB209858034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659658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346291D-CDBC-E847-B7D3-18AACC197AE7}" type="datetime1">
              <a:rPr lang="en-ZA" smtClean="0"/>
              <a:t>2022/07/15</a:t>
            </a:fld>
            <a:endParaRPr lang="en-US"/>
          </a:p>
        </p:txBody>
      </p:sp>
      <p:sp>
        <p:nvSpPr>
          <p:cNvPr id="6" name="Footer Placeholder 5"/>
          <p:cNvSpPr>
            <a:spLocks noGrp="1"/>
          </p:cNvSpPr>
          <p:nvPr>
            <p:ph type="ftr" sz="quarter" idx="11"/>
          </p:nvPr>
        </p:nvSpPr>
        <p:spPr/>
        <p:txBody>
          <a:bodyPr/>
          <a:lstStyle/>
          <a:p>
            <a:r>
              <a:rPr lang="en-US"/>
              <a:t>The Economist’s Methodology - Validation - Model Fits</a:t>
            </a:r>
          </a:p>
        </p:txBody>
      </p:sp>
      <p:sp>
        <p:nvSpPr>
          <p:cNvPr id="7" name="Slide Number Placeholder 6"/>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1549484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363C80E-FDA8-A247-A9EB-CDEE08242E53}" type="datetime1">
              <a:rPr lang="en-ZA" smtClean="0"/>
              <a:t>2022/07/15</a:t>
            </a:fld>
            <a:endParaRPr lang="en-US"/>
          </a:p>
        </p:txBody>
      </p:sp>
      <p:sp>
        <p:nvSpPr>
          <p:cNvPr id="8" name="Footer Placeholder 7"/>
          <p:cNvSpPr>
            <a:spLocks noGrp="1"/>
          </p:cNvSpPr>
          <p:nvPr>
            <p:ph type="ftr" sz="quarter" idx="11"/>
          </p:nvPr>
        </p:nvSpPr>
        <p:spPr/>
        <p:txBody>
          <a:bodyPr/>
          <a:lstStyle/>
          <a:p>
            <a:r>
              <a:rPr lang="en-US"/>
              <a:t>The Economist’s Methodology - Validation - Model Fits</a:t>
            </a:r>
          </a:p>
        </p:txBody>
      </p:sp>
      <p:sp>
        <p:nvSpPr>
          <p:cNvPr id="9" name="Slide Number Placeholder 8"/>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30291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FBC9C2-D14D-2741-86F0-749B4A40C703}" type="datetime1">
              <a:rPr lang="en-ZA" smtClean="0"/>
              <a:t>2022/07/15</a:t>
            </a:fld>
            <a:endParaRPr lang="en-US"/>
          </a:p>
        </p:txBody>
      </p:sp>
      <p:sp>
        <p:nvSpPr>
          <p:cNvPr id="4" name="Footer Placeholder 3"/>
          <p:cNvSpPr>
            <a:spLocks noGrp="1"/>
          </p:cNvSpPr>
          <p:nvPr>
            <p:ph type="ftr" sz="quarter" idx="11"/>
          </p:nvPr>
        </p:nvSpPr>
        <p:spPr/>
        <p:txBody>
          <a:bodyPr/>
          <a:lstStyle/>
          <a:p>
            <a:r>
              <a:rPr lang="en-US"/>
              <a:t>The Economist’s Methodology - Validation - Model Fits</a:t>
            </a:r>
          </a:p>
        </p:txBody>
      </p:sp>
      <p:sp>
        <p:nvSpPr>
          <p:cNvPr id="5" name="Slide Number Placeholder 4"/>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347989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3AE52-9ED7-784C-A4FF-A9B4C6EBD482}" type="datetime1">
              <a:rPr lang="en-ZA" smtClean="0"/>
              <a:t>2022/07/15</a:t>
            </a:fld>
            <a:endParaRPr lang="en-US"/>
          </a:p>
        </p:txBody>
      </p:sp>
      <p:sp>
        <p:nvSpPr>
          <p:cNvPr id="3" name="Footer Placeholder 2"/>
          <p:cNvSpPr>
            <a:spLocks noGrp="1"/>
          </p:cNvSpPr>
          <p:nvPr>
            <p:ph type="ftr" sz="quarter" idx="11"/>
          </p:nvPr>
        </p:nvSpPr>
        <p:spPr/>
        <p:txBody>
          <a:bodyPr/>
          <a:lstStyle/>
          <a:p>
            <a:r>
              <a:rPr lang="en-US"/>
              <a:t>The Economist’s Methodology - Validation - Model Fits</a:t>
            </a:r>
          </a:p>
        </p:txBody>
      </p:sp>
      <p:sp>
        <p:nvSpPr>
          <p:cNvPr id="4" name="Slide Number Placeholder 3"/>
          <p:cNvSpPr>
            <a:spLocks noGrp="1"/>
          </p:cNvSpPr>
          <p:nvPr>
            <p:ph type="sldNum" sz="quarter" idx="12"/>
          </p:nvPr>
        </p:nvSpPr>
        <p:spPr/>
        <p:txBody>
          <a:bodyPr/>
          <a:lstStyle/>
          <a:p>
            <a:fld id="{E8B2249B-FD09-4942-9000-EB2098580342}" type="slidenum">
              <a:rPr lang="en-US" smtClean="0"/>
              <a:t>‹#›</a:t>
            </a:fld>
            <a:endParaRPr lang="en-US"/>
          </a:p>
        </p:txBody>
      </p:sp>
    </p:spTree>
    <p:extLst>
      <p:ext uri="{BB962C8B-B14F-4D97-AF65-F5344CB8AC3E}">
        <p14:creationId xmlns:p14="http://schemas.microsoft.com/office/powerpoint/2010/main" val="62031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0FB3ECA-3FD4-C942-B573-142A49E9A604}" type="datetime1">
              <a:rPr lang="en-ZA" smtClean="0"/>
              <a:t>2022/07/15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The Economist’s Methodology - Validation - Model Fits</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8B2249B-FD09-4942-9000-EB209858034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2121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E60C790-9420-6244-A303-3FBFA92B48DA}" type="datetime1">
              <a:rPr lang="en-ZA" smtClean="0"/>
              <a:t>2022/07/15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r>
              <a:rPr lang="en-US"/>
              <a:t>The Economist’s Methodology - Validation - Model Fits</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8B2249B-FD09-4942-9000-EB209858034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3305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256048A9-D8C3-A043-9437-3A0ABD274C87}" type="datetime1">
              <a:rPr lang="en-ZA" smtClean="0"/>
              <a:t>2022/07/15</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r>
              <a:rPr lang="en-US"/>
              <a:t>The Economist’s Methodology - Validation - Model Fits</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8B2249B-FD09-4942-9000-EB209858034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969545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heEconomist/covid-19-excess-deaths-tracker" TargetMode="External"/><Relationship Id="rId2" Type="http://schemas.openxmlformats.org/officeDocument/2006/relationships/hyperlink" Target="https://www.economist.com/graphic-detail/coronavirus-excess-deaths-estimates" TargetMode="External"/><Relationship Id="rId1" Type="http://schemas.openxmlformats.org/officeDocument/2006/relationships/slideLayout" Target="../slideLayouts/slideLayout2.xml"/><Relationship Id="rId6" Type="http://schemas.openxmlformats.org/officeDocument/2006/relationships/hyperlink" Target="https://www.samrc.ac.za/reports/report-weekly-deaths-south-africa?bc=254" TargetMode="External"/><Relationship Id="rId5" Type="http://schemas.openxmlformats.org/officeDocument/2006/relationships/hyperlink" Target="https://www.thelancet.com/action/showPdf?pii=S0140-6736%2821%2902796-3" TargetMode="External"/><Relationship Id="rId4" Type="http://schemas.openxmlformats.org/officeDocument/2006/relationships/hyperlink" Target="https://github.com/TheEconomist/covid-19-the-economist-global-excess-deaths-mode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35ED-92A8-D784-08BE-CE0238DFF8AF}"/>
              </a:ext>
            </a:extLst>
          </p:cNvPr>
          <p:cNvSpPr>
            <a:spLocks noGrp="1"/>
          </p:cNvSpPr>
          <p:nvPr>
            <p:ph type="ctrTitle"/>
          </p:nvPr>
        </p:nvSpPr>
        <p:spPr>
          <a:xfrm>
            <a:off x="923376" y="2453961"/>
            <a:ext cx="8588203" cy="1646302"/>
          </a:xfrm>
        </p:spPr>
        <p:txBody>
          <a:bodyPr/>
          <a:lstStyle/>
          <a:p>
            <a:pPr algn="r"/>
            <a:r>
              <a:rPr lang="en-US" sz="4800" dirty="0">
                <a:solidFill>
                  <a:schemeClr val="tx1"/>
                </a:solidFill>
              </a:rPr>
              <a:t>The Economist’s COVID-19 Excess Deaths Tracker</a:t>
            </a:r>
          </a:p>
        </p:txBody>
      </p:sp>
      <p:sp>
        <p:nvSpPr>
          <p:cNvPr id="3" name="Subtitle 2">
            <a:extLst>
              <a:ext uri="{FF2B5EF4-FFF2-40B4-BE49-F238E27FC236}">
                <a16:creationId xmlns:a16="http://schemas.microsoft.com/office/drawing/2014/main" id="{0E25DE4E-BF25-4E97-F48A-0B0F3FBE4C46}"/>
              </a:ext>
            </a:extLst>
          </p:cNvPr>
          <p:cNvSpPr>
            <a:spLocks noGrp="1"/>
          </p:cNvSpPr>
          <p:nvPr>
            <p:ph type="subTitle" idx="1"/>
          </p:nvPr>
        </p:nvSpPr>
        <p:spPr/>
        <p:txBody>
          <a:bodyPr/>
          <a:lstStyle/>
          <a:p>
            <a:pPr algn="r"/>
            <a:r>
              <a:rPr lang="en-US" dirty="0"/>
              <a:t>Ansaar Dollie</a:t>
            </a:r>
          </a:p>
        </p:txBody>
      </p:sp>
    </p:spTree>
    <p:extLst>
      <p:ext uri="{BB962C8B-B14F-4D97-AF65-F5344CB8AC3E}">
        <p14:creationId xmlns:p14="http://schemas.microsoft.com/office/powerpoint/2010/main" val="3295535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524-E324-5670-6928-2A95258B04C1}"/>
              </a:ext>
            </a:extLst>
          </p:cNvPr>
          <p:cNvSpPr>
            <a:spLocks noGrp="1"/>
          </p:cNvSpPr>
          <p:nvPr>
            <p:ph type="title"/>
          </p:nvPr>
        </p:nvSpPr>
        <p:spPr>
          <a:xfrm>
            <a:off x="1371600" y="685800"/>
            <a:ext cx="9601200" cy="870988"/>
          </a:xfrm>
        </p:spPr>
        <p:txBody>
          <a:bodyPr>
            <a:normAutofit/>
          </a:bodyPr>
          <a:lstStyle/>
          <a:p>
            <a:r>
              <a:rPr lang="en-US" sz="4000" dirty="0"/>
              <a:t>The Economist’s Methodology - Overview</a:t>
            </a:r>
            <a:endParaRPr lang="en-US" dirty="0"/>
          </a:p>
        </p:txBody>
      </p:sp>
      <p:sp>
        <p:nvSpPr>
          <p:cNvPr id="4" name="Slide Number Placeholder 3">
            <a:extLst>
              <a:ext uri="{FF2B5EF4-FFF2-40B4-BE49-F238E27FC236}">
                <a16:creationId xmlns:a16="http://schemas.microsoft.com/office/drawing/2014/main" id="{D74C8BDF-3163-63F3-BB99-66408ABA33A0}"/>
              </a:ext>
            </a:extLst>
          </p:cNvPr>
          <p:cNvSpPr>
            <a:spLocks noGrp="1"/>
          </p:cNvSpPr>
          <p:nvPr>
            <p:ph type="sldNum" sz="quarter" idx="12"/>
          </p:nvPr>
        </p:nvSpPr>
        <p:spPr/>
        <p:txBody>
          <a:bodyPr/>
          <a:lstStyle/>
          <a:p>
            <a:fld id="{E8B2249B-FD09-4942-9000-EB2098580342}" type="slidenum">
              <a:rPr lang="en-US" smtClean="0"/>
              <a:t>10</a:t>
            </a:fld>
            <a:endParaRPr lang="en-US"/>
          </a:p>
        </p:txBody>
      </p:sp>
      <p:grpSp>
        <p:nvGrpSpPr>
          <p:cNvPr id="24" name="Group 23">
            <a:extLst>
              <a:ext uri="{FF2B5EF4-FFF2-40B4-BE49-F238E27FC236}">
                <a16:creationId xmlns:a16="http://schemas.microsoft.com/office/drawing/2014/main" id="{27316A76-1730-AD58-AE8B-ADDBF611444C}"/>
              </a:ext>
            </a:extLst>
          </p:cNvPr>
          <p:cNvGrpSpPr/>
          <p:nvPr/>
        </p:nvGrpSpPr>
        <p:grpSpPr>
          <a:xfrm>
            <a:off x="2300287" y="1521242"/>
            <a:ext cx="3369091" cy="2123930"/>
            <a:chOff x="1371600" y="1521242"/>
            <a:chExt cx="3369091" cy="2123930"/>
          </a:xfrm>
        </p:grpSpPr>
        <p:grpSp>
          <p:nvGrpSpPr>
            <p:cNvPr id="22" name="Group 21">
              <a:extLst>
                <a:ext uri="{FF2B5EF4-FFF2-40B4-BE49-F238E27FC236}">
                  <a16:creationId xmlns:a16="http://schemas.microsoft.com/office/drawing/2014/main" id="{B5C3EA75-0916-3AF8-9CB1-CADA255724A8}"/>
                </a:ext>
              </a:extLst>
            </p:cNvPr>
            <p:cNvGrpSpPr/>
            <p:nvPr/>
          </p:nvGrpSpPr>
          <p:grpSpPr>
            <a:xfrm>
              <a:off x="1371600" y="1521242"/>
              <a:ext cx="3369091" cy="719825"/>
              <a:chOff x="882723" y="1521240"/>
              <a:chExt cx="3369091" cy="719825"/>
            </a:xfrm>
          </p:grpSpPr>
          <p:sp>
            <p:nvSpPr>
              <p:cNvPr id="10" name="Rounded Rectangle 9">
                <a:extLst>
                  <a:ext uri="{FF2B5EF4-FFF2-40B4-BE49-F238E27FC236}">
                    <a16:creationId xmlns:a16="http://schemas.microsoft.com/office/drawing/2014/main" id="{6B5AFA5A-DB41-25F1-EA5C-5F55DEC66C03}"/>
                  </a:ext>
                </a:extLst>
              </p:cNvPr>
              <p:cNvSpPr/>
              <p:nvPr/>
            </p:nvSpPr>
            <p:spPr>
              <a:xfrm>
                <a:off x="2643390" y="1521240"/>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Known Mortality Data</a:t>
                </a:r>
              </a:p>
            </p:txBody>
          </p:sp>
          <p:sp>
            <p:nvSpPr>
              <p:cNvPr id="11" name="Rounded Rectangle 10">
                <a:extLst>
                  <a:ext uri="{FF2B5EF4-FFF2-40B4-BE49-F238E27FC236}">
                    <a16:creationId xmlns:a16="http://schemas.microsoft.com/office/drawing/2014/main" id="{E329D303-C9EA-82AE-6E46-0606FAF5AEAC}"/>
                  </a:ext>
                </a:extLst>
              </p:cNvPr>
              <p:cNvSpPr/>
              <p:nvPr/>
            </p:nvSpPr>
            <p:spPr>
              <a:xfrm>
                <a:off x="882723" y="1521240"/>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Expected Mortality Assumptions</a:t>
                </a:r>
              </a:p>
            </p:txBody>
          </p:sp>
        </p:grpSp>
        <p:sp>
          <p:nvSpPr>
            <p:cNvPr id="12" name="Rounded Rectangle 11">
              <a:extLst>
                <a:ext uri="{FF2B5EF4-FFF2-40B4-BE49-F238E27FC236}">
                  <a16:creationId xmlns:a16="http://schemas.microsoft.com/office/drawing/2014/main" id="{D02C2F2C-A90D-9FCE-EB18-2BA2C44AFE7D}"/>
                </a:ext>
              </a:extLst>
            </p:cNvPr>
            <p:cNvSpPr/>
            <p:nvPr/>
          </p:nvSpPr>
          <p:spPr>
            <a:xfrm>
              <a:off x="2251933" y="2925347"/>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‘Accepted’ Excess Deaths Model</a:t>
              </a:r>
            </a:p>
          </p:txBody>
        </p:sp>
      </p:grpSp>
      <p:grpSp>
        <p:nvGrpSpPr>
          <p:cNvPr id="25" name="Group 24">
            <a:extLst>
              <a:ext uri="{FF2B5EF4-FFF2-40B4-BE49-F238E27FC236}">
                <a16:creationId xmlns:a16="http://schemas.microsoft.com/office/drawing/2014/main" id="{1387D980-2CE7-BADC-FF1C-01E1A2565800}"/>
              </a:ext>
            </a:extLst>
          </p:cNvPr>
          <p:cNvGrpSpPr/>
          <p:nvPr/>
        </p:nvGrpSpPr>
        <p:grpSpPr>
          <a:xfrm>
            <a:off x="6522622" y="1521242"/>
            <a:ext cx="3369091" cy="2133419"/>
            <a:chOff x="7144817" y="1511753"/>
            <a:chExt cx="3369091" cy="2133419"/>
          </a:xfrm>
        </p:grpSpPr>
        <p:sp>
          <p:nvSpPr>
            <p:cNvPr id="13" name="Rounded Rectangle 12">
              <a:extLst>
                <a:ext uri="{FF2B5EF4-FFF2-40B4-BE49-F238E27FC236}">
                  <a16:creationId xmlns:a16="http://schemas.microsoft.com/office/drawing/2014/main" id="{CF9FBC68-0113-3C59-231F-76158A74EFCA}"/>
                </a:ext>
              </a:extLst>
            </p:cNvPr>
            <p:cNvSpPr/>
            <p:nvPr/>
          </p:nvSpPr>
          <p:spPr>
            <a:xfrm>
              <a:off x="8025150" y="2925347"/>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Known Countries’ Related Indicators/Predictors</a:t>
              </a:r>
            </a:p>
          </p:txBody>
        </p:sp>
        <p:grpSp>
          <p:nvGrpSpPr>
            <p:cNvPr id="23" name="Group 22">
              <a:extLst>
                <a:ext uri="{FF2B5EF4-FFF2-40B4-BE49-F238E27FC236}">
                  <a16:creationId xmlns:a16="http://schemas.microsoft.com/office/drawing/2014/main" id="{4E528B63-E68A-2839-C442-242E7CB5EC00}"/>
                </a:ext>
              </a:extLst>
            </p:cNvPr>
            <p:cNvGrpSpPr/>
            <p:nvPr/>
          </p:nvGrpSpPr>
          <p:grpSpPr>
            <a:xfrm>
              <a:off x="7144817" y="1511753"/>
              <a:ext cx="3369091" cy="729314"/>
              <a:chOff x="6808095" y="1556788"/>
              <a:chExt cx="3369091" cy="729314"/>
            </a:xfrm>
          </p:grpSpPr>
          <p:sp>
            <p:nvSpPr>
              <p:cNvPr id="14" name="Rounded Rectangle 13">
                <a:extLst>
                  <a:ext uri="{FF2B5EF4-FFF2-40B4-BE49-F238E27FC236}">
                    <a16:creationId xmlns:a16="http://schemas.microsoft.com/office/drawing/2014/main" id="{E9879A84-A731-76A3-4FCF-9C2BA40F0FA8}"/>
                  </a:ext>
                </a:extLst>
              </p:cNvPr>
              <p:cNvSpPr/>
              <p:nvPr/>
            </p:nvSpPr>
            <p:spPr>
              <a:xfrm>
                <a:off x="8568762" y="1566277"/>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Static Indicators</a:t>
                </a:r>
              </a:p>
            </p:txBody>
          </p:sp>
          <p:sp>
            <p:nvSpPr>
              <p:cNvPr id="15" name="Rounded Rectangle 14">
                <a:extLst>
                  <a:ext uri="{FF2B5EF4-FFF2-40B4-BE49-F238E27FC236}">
                    <a16:creationId xmlns:a16="http://schemas.microsoft.com/office/drawing/2014/main" id="{96DF1CEA-E87A-538F-F373-08FAEB5241CC}"/>
                  </a:ext>
                </a:extLst>
              </p:cNvPr>
              <p:cNvSpPr/>
              <p:nvPr/>
            </p:nvSpPr>
            <p:spPr>
              <a:xfrm>
                <a:off x="6808095" y="1556788"/>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Time Series Indicators</a:t>
                </a:r>
              </a:p>
            </p:txBody>
          </p:sp>
        </p:grpSp>
      </p:grpSp>
      <p:cxnSp>
        <p:nvCxnSpPr>
          <p:cNvPr id="27" name="Elbow Connector 26">
            <a:extLst>
              <a:ext uri="{FF2B5EF4-FFF2-40B4-BE49-F238E27FC236}">
                <a16:creationId xmlns:a16="http://schemas.microsoft.com/office/drawing/2014/main" id="{AFE1CD70-B314-C07D-E353-E6EC649CCCAF}"/>
              </a:ext>
            </a:extLst>
          </p:cNvPr>
          <p:cNvCxnSpPr>
            <a:stCxn id="11" idx="2"/>
            <a:endCxn id="12" idx="0"/>
          </p:cNvCxnSpPr>
          <p:nvPr/>
        </p:nvCxnSpPr>
        <p:spPr>
          <a:xfrm rot="16200000" flipH="1">
            <a:off x="3202525" y="2143040"/>
            <a:ext cx="684280" cy="880333"/>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A20D1104-B063-3648-92EC-0F1026860415}"/>
              </a:ext>
            </a:extLst>
          </p:cNvPr>
          <p:cNvCxnSpPr>
            <a:stCxn id="10" idx="2"/>
            <a:endCxn id="12" idx="0"/>
          </p:cNvCxnSpPr>
          <p:nvPr/>
        </p:nvCxnSpPr>
        <p:spPr>
          <a:xfrm rot="5400000">
            <a:off x="4082859" y="2143040"/>
            <a:ext cx="684280" cy="880334"/>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BD2B29FE-D25D-B83D-BC74-AFB40A9EF00C}"/>
              </a:ext>
            </a:extLst>
          </p:cNvPr>
          <p:cNvCxnSpPr>
            <a:stCxn id="15" idx="2"/>
            <a:endCxn id="13" idx="0"/>
          </p:cNvCxnSpPr>
          <p:nvPr/>
        </p:nvCxnSpPr>
        <p:spPr>
          <a:xfrm rot="16200000" flipH="1">
            <a:off x="7420116" y="2147784"/>
            <a:ext cx="693769" cy="880333"/>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B5BA65D4-5231-C000-765A-18E658874DB0}"/>
              </a:ext>
            </a:extLst>
          </p:cNvPr>
          <p:cNvCxnSpPr>
            <a:stCxn id="14" idx="2"/>
            <a:endCxn id="13" idx="0"/>
          </p:cNvCxnSpPr>
          <p:nvPr/>
        </p:nvCxnSpPr>
        <p:spPr>
          <a:xfrm rot="5400000">
            <a:off x="8305194" y="2152529"/>
            <a:ext cx="684280" cy="880334"/>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34" name="Rounded Rectangle 33">
            <a:extLst>
              <a:ext uri="{FF2B5EF4-FFF2-40B4-BE49-F238E27FC236}">
                <a16:creationId xmlns:a16="http://schemas.microsoft.com/office/drawing/2014/main" id="{302D9279-68B8-C92A-6CF3-D58CFB30D83F}"/>
              </a:ext>
            </a:extLst>
          </p:cNvPr>
          <p:cNvSpPr/>
          <p:nvPr/>
        </p:nvSpPr>
        <p:spPr>
          <a:xfrm>
            <a:off x="5367988" y="4257021"/>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ML Model for Excess Deaths</a:t>
            </a:r>
          </a:p>
        </p:txBody>
      </p:sp>
      <p:sp>
        <p:nvSpPr>
          <p:cNvPr id="35" name="Rounded Rectangle 34">
            <a:extLst>
              <a:ext uri="{FF2B5EF4-FFF2-40B4-BE49-F238E27FC236}">
                <a16:creationId xmlns:a16="http://schemas.microsoft.com/office/drawing/2014/main" id="{454299CA-CD39-1A5F-C173-4B6682BDC52E}"/>
              </a:ext>
            </a:extLst>
          </p:cNvPr>
          <p:cNvSpPr/>
          <p:nvPr/>
        </p:nvSpPr>
        <p:spPr>
          <a:xfrm>
            <a:off x="8431008" y="4242733"/>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Unknown Countries’ Related Indicators / Predictors</a:t>
            </a:r>
          </a:p>
        </p:txBody>
      </p:sp>
      <p:cxnSp>
        <p:nvCxnSpPr>
          <p:cNvPr id="37" name="Elbow Connector 36">
            <a:extLst>
              <a:ext uri="{FF2B5EF4-FFF2-40B4-BE49-F238E27FC236}">
                <a16:creationId xmlns:a16="http://schemas.microsoft.com/office/drawing/2014/main" id="{CA4A7343-F6C9-4677-1A56-90A15121D5C5}"/>
              </a:ext>
            </a:extLst>
          </p:cNvPr>
          <p:cNvCxnSpPr>
            <a:stCxn id="12" idx="2"/>
            <a:endCxn id="34" idx="0"/>
          </p:cNvCxnSpPr>
          <p:nvPr/>
        </p:nvCxnSpPr>
        <p:spPr>
          <a:xfrm rot="16200000" flipH="1">
            <a:off x="4772592" y="2857412"/>
            <a:ext cx="611849" cy="2187368"/>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Elbow Connector 38">
            <a:extLst>
              <a:ext uri="{FF2B5EF4-FFF2-40B4-BE49-F238E27FC236}">
                <a16:creationId xmlns:a16="http://schemas.microsoft.com/office/drawing/2014/main" id="{2FC9C502-96F7-3A74-EE43-FEDBD85A01FD}"/>
              </a:ext>
            </a:extLst>
          </p:cNvPr>
          <p:cNvCxnSpPr>
            <a:stCxn id="13" idx="2"/>
            <a:endCxn id="34" idx="0"/>
          </p:cNvCxnSpPr>
          <p:nvPr/>
        </p:nvCxnSpPr>
        <p:spPr>
          <a:xfrm rot="5400000">
            <a:off x="6888504" y="2938358"/>
            <a:ext cx="602360" cy="2034967"/>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40" name="Rounded Rectangle 39">
            <a:extLst>
              <a:ext uri="{FF2B5EF4-FFF2-40B4-BE49-F238E27FC236}">
                <a16:creationId xmlns:a16="http://schemas.microsoft.com/office/drawing/2014/main" id="{0096DB60-EFEA-38CD-90A3-9958095675C9}"/>
              </a:ext>
            </a:extLst>
          </p:cNvPr>
          <p:cNvSpPr/>
          <p:nvPr/>
        </p:nvSpPr>
        <p:spPr>
          <a:xfrm>
            <a:off x="6962788" y="5452375"/>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Excess Death Predictions</a:t>
            </a:r>
          </a:p>
        </p:txBody>
      </p:sp>
      <p:cxnSp>
        <p:nvCxnSpPr>
          <p:cNvPr id="42" name="Elbow Connector 41">
            <a:extLst>
              <a:ext uri="{FF2B5EF4-FFF2-40B4-BE49-F238E27FC236}">
                <a16:creationId xmlns:a16="http://schemas.microsoft.com/office/drawing/2014/main" id="{6C211A29-2B0C-283F-EDB6-D834139656F3}"/>
              </a:ext>
            </a:extLst>
          </p:cNvPr>
          <p:cNvCxnSpPr>
            <a:stCxn id="34" idx="2"/>
            <a:endCxn id="40" idx="0"/>
          </p:cNvCxnSpPr>
          <p:nvPr/>
        </p:nvCxnSpPr>
        <p:spPr>
          <a:xfrm rot="16200000" flipH="1">
            <a:off x="6731836" y="4417210"/>
            <a:ext cx="475529" cy="159480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654D7F2A-5346-60F3-326C-18899E1B8E63}"/>
              </a:ext>
            </a:extLst>
          </p:cNvPr>
          <p:cNvCxnSpPr>
            <a:stCxn id="35" idx="2"/>
            <a:endCxn id="40" idx="0"/>
          </p:cNvCxnSpPr>
          <p:nvPr/>
        </p:nvCxnSpPr>
        <p:spPr>
          <a:xfrm rot="5400000">
            <a:off x="8256202" y="4473356"/>
            <a:ext cx="489817" cy="1468220"/>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45" name="Rounded Rectangle 44">
            <a:extLst>
              <a:ext uri="{FF2B5EF4-FFF2-40B4-BE49-F238E27FC236}">
                <a16:creationId xmlns:a16="http://schemas.microsoft.com/office/drawing/2014/main" id="{EAB067DA-41C0-089A-A291-523723ADCA11}"/>
              </a:ext>
            </a:extLst>
          </p:cNvPr>
          <p:cNvSpPr/>
          <p:nvPr/>
        </p:nvSpPr>
        <p:spPr>
          <a:xfrm>
            <a:off x="3256742" y="5452374"/>
            <a:ext cx="1608424" cy="719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Global Excess Death Estimates</a:t>
            </a:r>
          </a:p>
        </p:txBody>
      </p:sp>
      <p:cxnSp>
        <p:nvCxnSpPr>
          <p:cNvPr id="47" name="Straight Arrow Connector 46">
            <a:extLst>
              <a:ext uri="{FF2B5EF4-FFF2-40B4-BE49-F238E27FC236}">
                <a16:creationId xmlns:a16="http://schemas.microsoft.com/office/drawing/2014/main" id="{9DF6DE5F-0FED-E824-0C1B-FF9F61A387E5}"/>
              </a:ext>
            </a:extLst>
          </p:cNvPr>
          <p:cNvCxnSpPr>
            <a:stCxn id="40" idx="1"/>
            <a:endCxn id="45" idx="3"/>
          </p:cNvCxnSpPr>
          <p:nvPr/>
        </p:nvCxnSpPr>
        <p:spPr>
          <a:xfrm flipH="1" flipV="1">
            <a:off x="4865166" y="5812287"/>
            <a:ext cx="2097622"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0" name="Footer Placeholder 49">
            <a:extLst>
              <a:ext uri="{FF2B5EF4-FFF2-40B4-BE49-F238E27FC236}">
                <a16:creationId xmlns:a16="http://schemas.microsoft.com/office/drawing/2014/main" id="{FFEE7DB3-147A-87F5-8F6C-2E33E829ADA6}"/>
              </a:ext>
            </a:extLst>
          </p:cNvPr>
          <p:cNvSpPr>
            <a:spLocks noGrp="1"/>
          </p:cNvSpPr>
          <p:nvPr>
            <p:ph type="ftr" sz="quarter" idx="11"/>
          </p:nvPr>
        </p:nvSpPr>
        <p:spPr/>
        <p:txBody>
          <a:bodyPr/>
          <a:lstStyle/>
          <a:p>
            <a:r>
              <a:rPr lang="en-US"/>
              <a:t>The Economist’s Methodology - Overview</a:t>
            </a:r>
          </a:p>
        </p:txBody>
      </p:sp>
    </p:spTree>
    <p:extLst>
      <p:ext uri="{BB962C8B-B14F-4D97-AF65-F5344CB8AC3E}">
        <p14:creationId xmlns:p14="http://schemas.microsoft.com/office/powerpoint/2010/main" val="291656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9EFA-E554-00F3-2ED9-951C90F27EB3}"/>
              </a:ext>
            </a:extLst>
          </p:cNvPr>
          <p:cNvSpPr>
            <a:spLocks noGrp="1"/>
          </p:cNvSpPr>
          <p:nvPr>
            <p:ph type="title"/>
          </p:nvPr>
        </p:nvSpPr>
        <p:spPr>
          <a:xfrm>
            <a:off x="1141413" y="609600"/>
            <a:ext cx="9905998" cy="675503"/>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9E793CA2-7F9E-083B-C4B3-22DA08302CD7}"/>
              </a:ext>
            </a:extLst>
          </p:cNvPr>
          <p:cNvSpPr>
            <a:spLocks noGrp="1"/>
          </p:cNvSpPr>
          <p:nvPr>
            <p:ph idx="1"/>
          </p:nvPr>
        </p:nvSpPr>
        <p:spPr>
          <a:xfrm>
            <a:off x="1141413" y="1569309"/>
            <a:ext cx="9905998" cy="4221892"/>
          </a:xfrm>
        </p:spPr>
        <p:txBody>
          <a:bodyPr anchor="t"/>
          <a:lstStyle/>
          <a:p>
            <a:r>
              <a:rPr lang="en-US" strike="sngStrike" dirty="0"/>
              <a:t>Introduction &amp; Problem Statement</a:t>
            </a:r>
          </a:p>
          <a:p>
            <a:r>
              <a:rPr lang="en-US" dirty="0"/>
              <a:t>The Economist’s Methodology</a:t>
            </a:r>
          </a:p>
          <a:p>
            <a:pPr lvl="1"/>
            <a:r>
              <a:rPr lang="en-US" strike="sngStrike" dirty="0"/>
              <a:t>Overview</a:t>
            </a:r>
          </a:p>
          <a:p>
            <a:pPr lvl="1"/>
            <a:r>
              <a:rPr lang="en-US" dirty="0"/>
              <a:t>Data &amp; Assumptions</a:t>
            </a:r>
          </a:p>
          <a:p>
            <a:pPr lvl="1"/>
            <a:r>
              <a:rPr lang="en-US" dirty="0"/>
              <a:t>Shortcomings</a:t>
            </a:r>
          </a:p>
          <a:p>
            <a:r>
              <a:rPr lang="en-US" dirty="0"/>
              <a:t>Validation (Back-of-the-envelope)</a:t>
            </a:r>
          </a:p>
          <a:p>
            <a:r>
              <a:rPr lang="en-US" dirty="0"/>
              <a:t>Discussion</a:t>
            </a:r>
          </a:p>
          <a:p>
            <a:r>
              <a:rPr lang="en-US" dirty="0"/>
              <a:t>Concluding Remarks</a:t>
            </a:r>
          </a:p>
        </p:txBody>
      </p:sp>
      <p:sp>
        <p:nvSpPr>
          <p:cNvPr id="4" name="Slide Number Placeholder 3">
            <a:extLst>
              <a:ext uri="{FF2B5EF4-FFF2-40B4-BE49-F238E27FC236}">
                <a16:creationId xmlns:a16="http://schemas.microsoft.com/office/drawing/2014/main" id="{F7C177F8-E9B5-333C-0BA5-57F00438C0B0}"/>
              </a:ext>
            </a:extLst>
          </p:cNvPr>
          <p:cNvSpPr>
            <a:spLocks noGrp="1"/>
          </p:cNvSpPr>
          <p:nvPr>
            <p:ph type="sldNum" sz="quarter" idx="12"/>
          </p:nvPr>
        </p:nvSpPr>
        <p:spPr/>
        <p:txBody>
          <a:bodyPr/>
          <a:lstStyle/>
          <a:p>
            <a:fld id="{E8B2249B-FD09-4942-9000-EB2098580342}" type="slidenum">
              <a:rPr lang="en-US" smtClean="0"/>
              <a:t>11</a:t>
            </a:fld>
            <a:endParaRPr lang="en-US"/>
          </a:p>
        </p:txBody>
      </p:sp>
    </p:spTree>
    <p:extLst>
      <p:ext uri="{BB962C8B-B14F-4D97-AF65-F5344CB8AC3E}">
        <p14:creationId xmlns:p14="http://schemas.microsoft.com/office/powerpoint/2010/main" val="4261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A – Data &amp; Assumptions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2690356"/>
          </a:xfrm>
        </p:spPr>
        <p:txBody>
          <a:bodyPr/>
          <a:lstStyle/>
          <a:p>
            <a:r>
              <a:rPr lang="en-US" dirty="0"/>
              <a:t>Gather as much data on death records as possible.</a:t>
            </a:r>
          </a:p>
          <a:p>
            <a:pPr lvl="1"/>
            <a:r>
              <a:rPr lang="en-US" dirty="0"/>
              <a:t>World Mortality Dataset + National Death Registries</a:t>
            </a:r>
          </a:p>
          <a:p>
            <a:pPr lvl="1"/>
            <a:r>
              <a:rPr lang="en-US" dirty="0"/>
              <a:t>113 Countries</a:t>
            </a:r>
          </a:p>
          <a:p>
            <a:pPr lvl="1"/>
            <a:r>
              <a:rPr lang="en-US" dirty="0"/>
              <a:t>Differing time periods (week/quarter/month)</a:t>
            </a:r>
          </a:p>
          <a:p>
            <a:pPr lvl="1"/>
            <a:r>
              <a:rPr lang="en-US" dirty="0"/>
              <a:t>Records date back to beginning of 2015</a:t>
            </a:r>
          </a:p>
          <a:p>
            <a:pPr lvl="1"/>
            <a:r>
              <a:rPr lang="en-US" dirty="0"/>
              <a:t>All-cause VS Natural Deaths</a:t>
            </a:r>
          </a:p>
          <a:p>
            <a:pPr lvl="1"/>
            <a:r>
              <a:rPr lang="en-US" dirty="0"/>
              <a:t>Sex/Age Differentiation</a:t>
            </a:r>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12</a:t>
            </a:fld>
            <a:endParaRPr lang="en-US"/>
          </a:p>
        </p:txBody>
      </p:sp>
      <p:pic>
        <p:nvPicPr>
          <p:cNvPr id="7" name="Picture 6" descr="Table, Excel&#10;&#10;Description automatically generated">
            <a:extLst>
              <a:ext uri="{FF2B5EF4-FFF2-40B4-BE49-F238E27FC236}">
                <a16:creationId xmlns:a16="http://schemas.microsoft.com/office/drawing/2014/main" id="{CFFE4916-FB3F-E19F-1BC4-8B602F570F5B}"/>
              </a:ext>
            </a:extLst>
          </p:cNvPr>
          <p:cNvPicPr>
            <a:picLocks noChangeAspect="1"/>
          </p:cNvPicPr>
          <p:nvPr/>
        </p:nvPicPr>
        <p:blipFill rotWithShape="1">
          <a:blip r:embed="rId2"/>
          <a:srcRect b="65614"/>
          <a:stretch/>
        </p:blipFill>
        <p:spPr>
          <a:xfrm>
            <a:off x="742950" y="3459316"/>
            <a:ext cx="8532700" cy="1299301"/>
          </a:xfrm>
          <a:prstGeom prst="rect">
            <a:avLst/>
          </a:prstGeom>
        </p:spPr>
      </p:pic>
      <p:pic>
        <p:nvPicPr>
          <p:cNvPr id="11" name="Picture 10" descr="Graphical user interface, application, table, Excel&#10;&#10;Description automatically generated">
            <a:extLst>
              <a:ext uri="{FF2B5EF4-FFF2-40B4-BE49-F238E27FC236}">
                <a16:creationId xmlns:a16="http://schemas.microsoft.com/office/drawing/2014/main" id="{4104473F-1DEE-8DDB-0A29-0C9CD4C436FF}"/>
              </a:ext>
            </a:extLst>
          </p:cNvPr>
          <p:cNvPicPr>
            <a:picLocks noChangeAspect="1"/>
          </p:cNvPicPr>
          <p:nvPr/>
        </p:nvPicPr>
        <p:blipFill rotWithShape="1">
          <a:blip r:embed="rId3"/>
          <a:srcRect b="66065"/>
          <a:stretch/>
        </p:blipFill>
        <p:spPr>
          <a:xfrm>
            <a:off x="742950" y="5190675"/>
            <a:ext cx="8532700" cy="1225037"/>
          </a:xfrm>
          <a:prstGeom prst="rect">
            <a:avLst/>
          </a:prstGeom>
        </p:spPr>
      </p:pic>
      <p:pic>
        <p:nvPicPr>
          <p:cNvPr id="9" name="Picture 8" descr="Graphical user interface, application, table, Excel&#10;&#10;Description automatically generated">
            <a:extLst>
              <a:ext uri="{FF2B5EF4-FFF2-40B4-BE49-F238E27FC236}">
                <a16:creationId xmlns:a16="http://schemas.microsoft.com/office/drawing/2014/main" id="{6C1155D3-C555-E470-04F3-BE569B6FE49E}"/>
              </a:ext>
            </a:extLst>
          </p:cNvPr>
          <p:cNvPicPr>
            <a:picLocks noChangeAspect="1"/>
          </p:cNvPicPr>
          <p:nvPr/>
        </p:nvPicPr>
        <p:blipFill rotWithShape="1">
          <a:blip r:embed="rId4"/>
          <a:srcRect b="66521"/>
          <a:stretch/>
        </p:blipFill>
        <p:spPr>
          <a:xfrm>
            <a:off x="3600450" y="4108966"/>
            <a:ext cx="8403756" cy="1258592"/>
          </a:xfrm>
          <a:prstGeom prst="rect">
            <a:avLst/>
          </a:prstGeom>
        </p:spPr>
      </p:pic>
      <p:sp>
        <p:nvSpPr>
          <p:cNvPr id="13" name="Footer Placeholder 12">
            <a:extLst>
              <a:ext uri="{FF2B5EF4-FFF2-40B4-BE49-F238E27FC236}">
                <a16:creationId xmlns:a16="http://schemas.microsoft.com/office/drawing/2014/main" id="{DA955409-D90C-1E8F-EA48-E92A3D248B3E}"/>
              </a:ext>
            </a:extLst>
          </p:cNvPr>
          <p:cNvSpPr>
            <a:spLocks noGrp="1"/>
          </p:cNvSpPr>
          <p:nvPr>
            <p:ph type="ftr" sz="quarter" idx="11"/>
          </p:nvPr>
        </p:nvSpPr>
        <p:spPr/>
        <p:txBody>
          <a:bodyPr/>
          <a:lstStyle/>
          <a:p>
            <a:r>
              <a:rPr lang="en-US"/>
              <a:t>The Economist’s Methodology - Data &amp; Assumptions (Model A)</a:t>
            </a:r>
          </a:p>
        </p:txBody>
      </p:sp>
    </p:spTree>
    <p:extLst>
      <p:ext uri="{BB962C8B-B14F-4D97-AF65-F5344CB8AC3E}">
        <p14:creationId xmlns:p14="http://schemas.microsoft.com/office/powerpoint/2010/main" val="1788110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0"/>
            <a:ext cx="9601200" cy="767219"/>
          </a:xfrm>
        </p:spPr>
        <p:txBody>
          <a:bodyPr>
            <a:noAutofit/>
          </a:bodyPr>
          <a:lstStyle/>
          <a:p>
            <a:r>
              <a:rPr lang="en-US" sz="3200" dirty="0"/>
              <a:t>Excess Deaths Model A – Data &amp;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35578"/>
                <a:ext cx="9601200" cy="5917808"/>
              </a:xfrm>
            </p:spPr>
            <p:txBody>
              <a:bodyPr>
                <a:normAutofit fontScale="70000" lnSpcReduction="20000"/>
              </a:bodyPr>
              <a:lstStyle/>
              <a:p>
                <a:r>
                  <a:rPr lang="en-US" dirty="0"/>
                  <a:t>Modelling assumptions for # of deaths in a time period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1,2,…,52</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 …, 12</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∈[1,2,3,4]</m:t>
                    </m:r>
                  </m:oMath>
                </a14:m>
                <a:r>
                  <a:rPr lang="en-US" dirty="0"/>
                  <a:t>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e>
                        </m:d>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ℐ</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e>
                    </m:nary>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𝜖</m:t>
                    </m:r>
                  </m:oMath>
                </a14:m>
                <a:endParaRPr lang="en-US" b="0" dirty="0"/>
              </a:p>
              <a:p>
                <a:pPr lvl="1"/>
                <a:r>
                  <a:rPr lang="en-US" dirty="0"/>
                  <a:t>Deaths in time period </a:t>
                </a:r>
                <a14:m>
                  <m:oMath xmlns:m="http://schemas.openxmlformats.org/officeDocument/2006/math">
                    <m:r>
                      <a:rPr lang="en-US" b="0" i="1" smtClean="0">
                        <a:latin typeface="Cambria Math" panose="02040503050406030204" pitchFamily="18" charset="0"/>
                      </a:rPr>
                      <m:t>𝑡</m:t>
                    </m:r>
                  </m:oMath>
                </a14:m>
                <a:r>
                  <a:rPr lang="en-US" dirty="0"/>
                  <a:t> is normally distributed, where mean is a linear function of Year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oMath>
                </a14:m>
                <a:r>
                  <a:rPr lang="en-US" dirty="0"/>
                  <a:t> and intercept term which depends on time period.</a:t>
                </a:r>
              </a:p>
              <a:p>
                <a:pPr lvl="1"/>
                <a:r>
                  <a:rPr lang="en-US" dirty="0"/>
                  <a:t>Convenient assumption, makes the stats ‘nice’.</a:t>
                </a:r>
              </a:p>
              <a:p>
                <a:pPr lvl="1"/>
                <a:r>
                  <a:rPr lang="en-US" dirty="0"/>
                  <a:t>N.B Time period is considered a fixed/categorical predictor as opposed to continuous (Fixed Effects Model).</a:t>
                </a:r>
              </a:p>
              <a:p>
                <a:pPr lvl="1"/>
                <a:r>
                  <a:rPr lang="en-US" dirty="0"/>
                  <a:t>Fine Print: The actual response variable used is not the total deaths in the period, but instead the total deaths / day in that period</a:t>
                </a:r>
              </a:p>
              <a:p>
                <a:pPr marL="530352" lvl="1" indent="0">
                  <a:buNone/>
                </a:pPr>
                <a:endParaRPr lang="en-US" dirty="0"/>
              </a:p>
              <a:p>
                <a:pPr marL="530352" lvl="1" indent="0">
                  <a:buNone/>
                </a:pPr>
                <a:endParaRPr lang="en-US" dirty="0"/>
              </a:p>
              <a:p>
                <a:pPr marL="530352" lvl="1" indent="0">
                  <a:buNone/>
                </a:pPr>
                <a:endParaRPr lang="en-US" dirty="0"/>
              </a:p>
              <a:p>
                <a:pPr marL="530352" lvl="1" indent="0">
                  <a:buNone/>
                </a:pPr>
                <a:endParaRPr lang="en-US" dirty="0"/>
              </a:p>
              <a:p>
                <a:pPr marL="530352" lvl="1" indent="0">
                  <a:buNone/>
                </a:pPr>
                <a:endParaRPr lang="en-US" dirty="0"/>
              </a:p>
              <a:p>
                <a:r>
                  <a:rPr lang="en-US" dirty="0"/>
                  <a:t>Validity of assumptions</a:t>
                </a:r>
              </a:p>
              <a:p>
                <a:pPr lvl="1"/>
                <a:r>
                  <a:rPr lang="en-US" dirty="0"/>
                  <a:t>Error terms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𝑁𝑜𝑟𝑚𝑎𝑙</m:t>
                    </m:r>
                  </m:oMath>
                </a14:m>
                <a:r>
                  <a:rPr lang="en-US" dirty="0"/>
                  <a:t> </a:t>
                </a:r>
              </a:p>
              <a:p>
                <a:pPr lvl="2"/>
                <a:r>
                  <a:rPr lang="en-ZA" dirty="0"/>
                  <a:t>This assumption can be justified by assuming that the error term is actually the sum of many independent error terms; even if the individual error terms are not normally distributed, by the central limit theorem their sum can be well approximated by a normal distribution.</a:t>
                </a:r>
              </a:p>
              <a:p>
                <a:pPr lvl="2"/>
                <a:r>
                  <a:rPr lang="en-ZA" dirty="0"/>
                  <a:t>Also, can be thought of as a binomial RV, with fixed population and differing probabilities of death, as long as they are approximately independent a form of CLT will apply.</a:t>
                </a:r>
              </a:p>
              <a:p>
                <a:pPr lvl="2"/>
                <a:r>
                  <a:rPr lang="en-ZA" dirty="0"/>
                  <a:t>Many biological phenomena exhibit this property (Being the sum of smaller independent errors)</a:t>
                </a:r>
              </a:p>
              <a:p>
                <a:pPr lvl="2"/>
                <a:r>
                  <a:rPr lang="en-ZA" dirty="0"/>
                  <a:t>Revisit this assumption later. </a:t>
                </a:r>
              </a:p>
            </p:txBody>
          </p:sp>
        </mc:Choice>
        <mc:Fallback>
          <p:sp>
            <p:nvSpPr>
              <p:cNvPr id="3" name="Content Placeholder 2">
                <a:extLst>
                  <a:ext uri="{FF2B5EF4-FFF2-40B4-BE49-F238E27FC236}">
                    <a16:creationId xmlns:a16="http://schemas.microsoft.com/office/drawing/2014/main" id="{4006CEA2-41EC-D34E-DCFD-10C2D43D7D1E}"/>
                  </a:ext>
                </a:extLst>
              </p:cNvPr>
              <p:cNvSpPr>
                <a:spLocks noGrp="1" noRot="1" noChangeAspect="1" noMove="1" noResize="1" noEditPoints="1" noAdjustHandles="1" noChangeArrowheads="1" noChangeShapeType="1" noTextEdit="1"/>
              </p:cNvSpPr>
              <p:nvPr>
                <p:ph idx="1"/>
              </p:nvPr>
            </p:nvSpPr>
            <p:spPr>
              <a:xfrm>
                <a:off x="1371600" y="535578"/>
                <a:ext cx="9601200" cy="5917808"/>
              </a:xfrm>
              <a:blipFill>
                <a:blip r:embed="rId2"/>
                <a:stretch>
                  <a:fillRect l="-132" t="-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13</a:t>
            </a:fld>
            <a:endParaRPr lang="en-US"/>
          </a:p>
        </p:txBody>
      </p:sp>
      <p:grpSp>
        <p:nvGrpSpPr>
          <p:cNvPr id="10" name="Group 9">
            <a:extLst>
              <a:ext uri="{FF2B5EF4-FFF2-40B4-BE49-F238E27FC236}">
                <a16:creationId xmlns:a16="http://schemas.microsoft.com/office/drawing/2014/main" id="{B105DFBE-A17F-91FA-B205-099F0154C255}"/>
              </a:ext>
            </a:extLst>
          </p:cNvPr>
          <p:cNvGrpSpPr/>
          <p:nvPr/>
        </p:nvGrpSpPr>
        <p:grpSpPr>
          <a:xfrm>
            <a:off x="3216305" y="3051886"/>
            <a:ext cx="5759390" cy="1116832"/>
            <a:chOff x="3289661" y="3503079"/>
            <a:chExt cx="5759390" cy="1116832"/>
          </a:xfrm>
        </p:grpSpPr>
        <p:sp>
          <p:nvSpPr>
            <p:cNvPr id="5" name="TextBox 4">
              <a:extLst>
                <a:ext uri="{FF2B5EF4-FFF2-40B4-BE49-F238E27FC236}">
                  <a16:creationId xmlns:a16="http://schemas.microsoft.com/office/drawing/2014/main" id="{30B41B4A-7820-C910-8BF8-AFADF533CA34}"/>
                </a:ext>
              </a:extLst>
            </p:cNvPr>
            <p:cNvSpPr txBox="1"/>
            <p:nvPr/>
          </p:nvSpPr>
          <p:spPr>
            <a:xfrm>
              <a:off x="3289661" y="3503079"/>
              <a:ext cx="5612675" cy="90024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err="1">
                  <a:latin typeface="Monaco" pitchFamily="2" charset="77"/>
                </a:rPr>
                <a:t>train_df</a:t>
              </a:r>
              <a:r>
                <a:rPr lang="en-US" sz="1050" dirty="0">
                  <a:latin typeface="Monaco" pitchFamily="2" charset="77"/>
                </a:rPr>
                <a:t> &lt;- </a:t>
              </a:r>
              <a:r>
                <a:rPr lang="en-US" sz="1050" dirty="0" err="1">
                  <a:latin typeface="Monaco" pitchFamily="2" charset="77"/>
                </a:rPr>
                <a:t>df</a:t>
              </a:r>
              <a:r>
                <a:rPr lang="en-US" sz="1050" dirty="0">
                  <a:latin typeface="Monaco" pitchFamily="2" charset="77"/>
                </a:rPr>
                <a:t> %&gt;% </a:t>
              </a:r>
            </a:p>
            <a:p>
              <a:r>
                <a:rPr lang="en-US" sz="1050" dirty="0">
                  <a:latin typeface="Monaco" pitchFamily="2" charset="77"/>
                </a:rPr>
                <a:t>      filter(week != "53") %&gt;%</a:t>
              </a:r>
            </a:p>
            <a:p>
              <a:r>
                <a:rPr lang="en-US" sz="1050" dirty="0">
                  <a:latin typeface="Monaco" pitchFamily="2" charset="77"/>
                </a:rPr>
                <a:t>      </a:t>
              </a:r>
              <a:r>
                <a:rPr lang="en-US" sz="1050" dirty="0" err="1">
                  <a:latin typeface="Monaco" pitchFamily="2" charset="77"/>
                </a:rPr>
                <a:t>bind_rows</a:t>
              </a:r>
              <a:r>
                <a:rPr lang="en-US" sz="1050" dirty="0">
                  <a:latin typeface="Monaco" pitchFamily="2" charset="77"/>
                </a:rPr>
                <a:t>(week_53_df) %&gt;%</a:t>
              </a:r>
            </a:p>
            <a:p>
              <a:r>
                <a:rPr lang="en-US" sz="1050" dirty="0">
                  <a:latin typeface="Monaco" pitchFamily="2" charset="77"/>
                </a:rPr>
                <a:t>      filter(</a:t>
              </a:r>
              <a:r>
                <a:rPr lang="en-US" sz="1050" dirty="0" err="1">
                  <a:latin typeface="Monaco" pitchFamily="2" charset="77"/>
                </a:rPr>
                <a:t>end_date</a:t>
              </a:r>
              <a:r>
                <a:rPr lang="en-US" sz="1050" dirty="0">
                  <a:latin typeface="Monaco" pitchFamily="2" charset="77"/>
                </a:rPr>
                <a:t> &lt; </a:t>
              </a:r>
              <a:r>
                <a:rPr lang="en-US" sz="1050" dirty="0" err="1">
                  <a:latin typeface="Monaco" pitchFamily="2" charset="77"/>
                </a:rPr>
                <a:t>as.Date</a:t>
              </a:r>
              <a:r>
                <a:rPr lang="en-US" sz="1050" dirty="0">
                  <a:latin typeface="Monaco" pitchFamily="2" charset="77"/>
                </a:rPr>
                <a:t>("2020-03-01")) %&gt;%</a:t>
              </a:r>
            </a:p>
            <a:p>
              <a:r>
                <a:rPr lang="en-US" sz="1050" dirty="0">
                  <a:latin typeface="Monaco" pitchFamily="2" charset="77"/>
                </a:rPr>
                <a:t>      </a:t>
              </a:r>
              <a:r>
                <a:rPr lang="en-US" sz="1050" dirty="0">
                  <a:highlight>
                    <a:srgbClr val="FFFF00"/>
                  </a:highlight>
                  <a:latin typeface="Monaco" pitchFamily="2" charset="77"/>
                </a:rPr>
                <a:t>mutate(</a:t>
              </a:r>
              <a:r>
                <a:rPr lang="en-US" sz="1050" dirty="0" err="1">
                  <a:highlight>
                    <a:srgbClr val="FFFF00"/>
                  </a:highlight>
                  <a:latin typeface="Monaco" pitchFamily="2" charset="77"/>
                </a:rPr>
                <a:t>total_deaths_per_day</a:t>
              </a:r>
              <a:r>
                <a:rPr lang="en-US" sz="1050" dirty="0">
                  <a:highlight>
                    <a:srgbClr val="FFFF00"/>
                  </a:highlight>
                  <a:latin typeface="Monaco" pitchFamily="2" charset="77"/>
                </a:rPr>
                <a:t> = </a:t>
              </a:r>
              <a:r>
                <a:rPr lang="en-US" sz="1050" dirty="0" err="1">
                  <a:highlight>
                    <a:srgbClr val="FFFF00"/>
                  </a:highlight>
                  <a:latin typeface="Monaco" pitchFamily="2" charset="77"/>
                </a:rPr>
                <a:t>total_deaths</a:t>
              </a:r>
              <a:r>
                <a:rPr lang="en-US" sz="1050" dirty="0">
                  <a:highlight>
                    <a:srgbClr val="FFFF00"/>
                  </a:highlight>
                  <a:latin typeface="Monaco" pitchFamily="2" charset="77"/>
                </a:rPr>
                <a:t> / days)</a:t>
              </a:r>
            </a:p>
          </p:txBody>
        </p:sp>
        <p:sp>
          <p:nvSpPr>
            <p:cNvPr id="6" name="TextBox 5">
              <a:extLst>
                <a:ext uri="{FF2B5EF4-FFF2-40B4-BE49-F238E27FC236}">
                  <a16:creationId xmlns:a16="http://schemas.microsoft.com/office/drawing/2014/main" id="{6AACF351-50EF-FA58-EC85-A8DB15F854DA}"/>
                </a:ext>
              </a:extLst>
            </p:cNvPr>
            <p:cNvSpPr txBox="1"/>
            <p:nvPr/>
          </p:nvSpPr>
          <p:spPr>
            <a:xfrm>
              <a:off x="3633786" y="4404467"/>
              <a:ext cx="5415265" cy="215444"/>
            </a:xfrm>
            <a:prstGeom prst="rect">
              <a:avLst/>
            </a:prstGeom>
            <a:noFill/>
          </p:spPr>
          <p:txBody>
            <a:bodyPr wrap="none" rtlCol="0">
              <a:spAutoFit/>
            </a:bodyPr>
            <a:lstStyle/>
            <a:p>
              <a:r>
                <a:rPr lang="en-US" sz="800" dirty="0"/>
                <a:t>(Source: https://</a:t>
              </a:r>
              <a:r>
                <a:rPr lang="en-US" sz="800" dirty="0" err="1"/>
                <a:t>github.com</a:t>
              </a:r>
              <a:r>
                <a:rPr lang="en-US" sz="800" dirty="0"/>
                <a:t>/</a:t>
              </a:r>
              <a:r>
                <a:rPr lang="en-US" sz="800" dirty="0" err="1"/>
                <a:t>TheEconomist</a:t>
              </a:r>
              <a:r>
                <a:rPr lang="en-US" sz="800" dirty="0"/>
                <a:t>/covid-19-excess-deaths-tracker/blob/master/scripts/</a:t>
              </a:r>
              <a:r>
                <a:rPr lang="en-US" sz="800" dirty="0" err="1"/>
                <a:t>excess_deaths_script.R</a:t>
              </a:r>
              <a:r>
                <a:rPr lang="en-US" sz="800" dirty="0"/>
                <a:t>)</a:t>
              </a:r>
            </a:p>
          </p:txBody>
        </p:sp>
      </p:grpSp>
      <p:sp>
        <p:nvSpPr>
          <p:cNvPr id="12" name="Footer Placeholder 11">
            <a:extLst>
              <a:ext uri="{FF2B5EF4-FFF2-40B4-BE49-F238E27FC236}">
                <a16:creationId xmlns:a16="http://schemas.microsoft.com/office/drawing/2014/main" id="{704BDEFA-CFAD-7198-3112-7B6BF6E9A4D5}"/>
              </a:ext>
            </a:extLst>
          </p:cNvPr>
          <p:cNvSpPr>
            <a:spLocks noGrp="1"/>
          </p:cNvSpPr>
          <p:nvPr>
            <p:ph type="ftr" sz="quarter" idx="11"/>
          </p:nvPr>
        </p:nvSpPr>
        <p:spPr/>
        <p:txBody>
          <a:bodyPr/>
          <a:lstStyle/>
          <a:p>
            <a:r>
              <a:rPr lang="en-US"/>
              <a:t>The Economist’s Methodology - Data &amp; Assumptions (Model A)</a:t>
            </a:r>
          </a:p>
        </p:txBody>
      </p:sp>
    </p:spTree>
    <p:extLst>
      <p:ext uri="{BB962C8B-B14F-4D97-AF65-F5344CB8AC3E}">
        <p14:creationId xmlns:p14="http://schemas.microsoft.com/office/powerpoint/2010/main" val="43232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6535"/>
            <a:ext cx="9601200" cy="767219"/>
          </a:xfrm>
        </p:spPr>
        <p:txBody>
          <a:bodyPr>
            <a:noAutofit/>
          </a:bodyPr>
          <a:lstStyle/>
          <a:p>
            <a:r>
              <a:rPr lang="en-US" sz="3200" dirty="0"/>
              <a:t>Excess Deaths Model A – Data &amp;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467828" y="595512"/>
                <a:ext cx="9601200" cy="5383977"/>
              </a:xfrm>
            </p:spPr>
            <p:txBody>
              <a:bodyPr/>
              <a:lstStyle/>
              <a:p>
                <a:r>
                  <a:rPr lang="en-ZA" dirty="0"/>
                  <a:t>Estimating expected deaths</a:t>
                </a:r>
              </a:p>
              <a:p>
                <a:pPr lvl="1"/>
                <a:r>
                  <a:rPr lang="en-ZA" dirty="0"/>
                  <a:t>Mortality records split into training &amp; testing sets.</a:t>
                </a:r>
              </a:p>
              <a:p>
                <a:pPr lvl="2"/>
                <a:r>
                  <a:rPr lang="en-ZA" dirty="0"/>
                  <a:t>Pre-covid – Training (Either: </a:t>
                </a:r>
                <a14:m>
                  <m:oMath xmlns:m="http://schemas.openxmlformats.org/officeDocument/2006/math">
                    <m:r>
                      <a:rPr lang="en-US" b="0" i="1" smtClean="0">
                        <a:latin typeface="Cambria Math" panose="02040503050406030204" pitchFamily="18" charset="0"/>
                      </a:rPr>
                      <m:t>𝑌𝑒𝑎𝑟</m:t>
                    </m:r>
                    <m:r>
                      <a:rPr lang="en-US" b="0" i="1" smtClean="0">
                        <a:latin typeface="Cambria Math" panose="02040503050406030204" pitchFamily="18" charset="0"/>
                      </a:rPr>
                      <m:t>&lt;2020</m:t>
                    </m:r>
                  </m:oMath>
                </a14:m>
                <a:r>
                  <a:rPr lang="en-ZA" dirty="0"/>
                  <a:t> or </a:t>
                </a:r>
                <a14:m>
                  <m:oMath xmlns:m="http://schemas.openxmlformats.org/officeDocument/2006/math">
                    <m:r>
                      <a:rPr lang="en-US" b="0" i="1" smtClean="0">
                        <a:latin typeface="Cambria Math" panose="02040503050406030204" pitchFamily="18" charset="0"/>
                      </a:rPr>
                      <m:t>𝑃𝑒𝑟𝑖𝑜𝑑</m:t>
                    </m:r>
                    <m:r>
                      <a:rPr lang="en-US" b="0" i="1" smtClean="0">
                        <a:latin typeface="Cambria Math" panose="02040503050406030204" pitchFamily="18" charset="0"/>
                      </a:rPr>
                      <m:t> </m:t>
                    </m:r>
                    <m:r>
                      <a:rPr lang="en-US" b="0" i="1" smtClean="0">
                        <a:latin typeface="Cambria Math" panose="02040503050406030204" pitchFamily="18" charset="0"/>
                      </a:rPr>
                      <m:t>𝐸𝑛𝑑</m:t>
                    </m:r>
                    <m:r>
                      <a:rPr lang="en-US" b="0" i="1" smtClean="0">
                        <a:latin typeface="Cambria Math" panose="02040503050406030204" pitchFamily="18" charset="0"/>
                      </a:rPr>
                      <m:t> </m:t>
                    </m:r>
                    <m:r>
                      <a:rPr lang="en-US" b="0" i="1" smtClean="0">
                        <a:latin typeface="Cambria Math" panose="02040503050406030204" pitchFamily="18" charset="0"/>
                      </a:rPr>
                      <m:t>𝐷𝑎𝑡𝑒</m:t>
                    </m:r>
                    <m:r>
                      <a:rPr lang="en-US" b="0" i="1" smtClean="0">
                        <a:latin typeface="Cambria Math" panose="02040503050406030204" pitchFamily="18" charset="0"/>
                      </a:rPr>
                      <m:t>&lt;</m:t>
                    </m:r>
                  </m:oMath>
                </a14:m>
                <a:r>
                  <a:rPr lang="en-ZA" dirty="0"/>
                  <a:t> 1-Mar-2020)</a:t>
                </a:r>
              </a:p>
              <a:p>
                <a:pPr marL="987552" lvl="2" indent="0">
                  <a:buNone/>
                </a:pPr>
                <a:endParaRPr lang="en-ZA" dirty="0"/>
              </a:p>
              <a:p>
                <a:pPr marL="987552" lvl="2" indent="0">
                  <a:buNone/>
                </a:pPr>
                <a:endParaRPr lang="en-ZA" dirty="0"/>
              </a:p>
              <a:p>
                <a:pPr marL="987552" lvl="2" indent="0">
                  <a:buNone/>
                </a:pPr>
                <a:endParaRPr lang="en-ZA" dirty="0"/>
              </a:p>
              <a:p>
                <a:pPr lvl="2"/>
                <a:r>
                  <a:rPr lang="en-ZA" dirty="0"/>
                  <a:t>Covid – Testing (Either: </a:t>
                </a:r>
                <a14:m>
                  <m:oMath xmlns:m="http://schemas.openxmlformats.org/officeDocument/2006/math">
                    <m:r>
                      <a:rPr lang="en-US" i="1">
                        <a:latin typeface="Cambria Math" panose="02040503050406030204" pitchFamily="18" charset="0"/>
                      </a:rPr>
                      <m:t>𝑌𝑒𝑎𝑟</m:t>
                    </m:r>
                    <m:r>
                      <a:rPr lang="en-US" b="0" i="1" smtClean="0">
                        <a:latin typeface="Cambria Math" panose="02040503050406030204" pitchFamily="18" charset="0"/>
                      </a:rPr>
                      <m:t>≥</m:t>
                    </m:r>
                    <m:r>
                      <a:rPr lang="en-US" i="1">
                        <a:latin typeface="Cambria Math" panose="02040503050406030204" pitchFamily="18" charset="0"/>
                      </a:rPr>
                      <m:t>2020</m:t>
                    </m:r>
                  </m:oMath>
                </a14:m>
                <a:r>
                  <a:rPr lang="en-ZA" dirty="0"/>
                  <a:t> or </a:t>
                </a:r>
                <a14:m>
                  <m:oMath xmlns:m="http://schemas.openxmlformats.org/officeDocument/2006/math">
                    <m:r>
                      <a:rPr lang="en-US" i="1">
                        <a:latin typeface="Cambria Math" panose="02040503050406030204" pitchFamily="18" charset="0"/>
                      </a:rPr>
                      <m:t>𝑃𝑒𝑟𝑖𝑜𝑑</m:t>
                    </m:r>
                    <m:r>
                      <a:rPr lang="en-US" i="1">
                        <a:latin typeface="Cambria Math" panose="02040503050406030204" pitchFamily="18" charset="0"/>
                      </a:rPr>
                      <m:t> </m:t>
                    </m:r>
                    <m:r>
                      <a:rPr lang="en-US" i="1">
                        <a:latin typeface="Cambria Math" panose="02040503050406030204" pitchFamily="18" charset="0"/>
                      </a:rPr>
                      <m:t>𝐸𝑛𝑑</m:t>
                    </m:r>
                    <m:r>
                      <a:rPr lang="en-US" i="1">
                        <a:latin typeface="Cambria Math" panose="02040503050406030204" pitchFamily="18" charset="0"/>
                      </a:rPr>
                      <m:t> </m:t>
                    </m:r>
                    <m:r>
                      <a:rPr lang="en-US" i="1">
                        <a:latin typeface="Cambria Math" panose="02040503050406030204" pitchFamily="18" charset="0"/>
                      </a:rPr>
                      <m:t>𝐷𝑎𝑡𝑒</m:t>
                    </m:r>
                    <m:r>
                      <a:rPr lang="en-US" b="0" i="1" smtClean="0">
                        <a:latin typeface="Cambria Math" panose="02040503050406030204" pitchFamily="18" charset="0"/>
                      </a:rPr>
                      <m:t>≥</m:t>
                    </m:r>
                  </m:oMath>
                </a14:m>
                <a:r>
                  <a:rPr lang="en-ZA" dirty="0"/>
                  <a:t> 1-Mar-2020)</a:t>
                </a:r>
              </a:p>
              <a:p>
                <a:pPr lvl="1"/>
                <a:r>
                  <a:rPr lang="en-ZA" dirty="0"/>
                  <a:t>Technical note, for weekly death data, 2020 having 53 weeks creates an issue since none of the training data has 53 weeks, which leads to issues making predictions for week 53. To get around this, ‘artificial’ week 53’s are created the last week in each of the training set’s year using week 52.</a:t>
                </a:r>
              </a:p>
              <a:p>
                <a:pPr lvl="1"/>
                <a:endParaRPr lang="en-ZA" dirty="0"/>
              </a:p>
              <a:p>
                <a:pPr marL="530352" lvl="1" indent="0">
                  <a:buNone/>
                </a:pPr>
                <a:endParaRPr lang="en-ZA" dirty="0"/>
              </a:p>
              <a:p>
                <a:pPr lvl="1"/>
                <a:r>
                  <a:rPr lang="en-ZA" dirty="0"/>
                  <a:t>Generate Linear Models with training sets, then predict expected total deaths per day for each time period in testing set</a:t>
                </a:r>
              </a:p>
              <a:p>
                <a:pPr lvl="1"/>
                <a:endParaRPr lang="en-ZA" dirty="0"/>
              </a:p>
            </p:txBody>
          </p:sp>
        </mc:Choice>
        <mc:Fallback>
          <p:sp>
            <p:nvSpPr>
              <p:cNvPr id="3" name="Content Placeholder 2">
                <a:extLst>
                  <a:ext uri="{FF2B5EF4-FFF2-40B4-BE49-F238E27FC236}">
                    <a16:creationId xmlns:a16="http://schemas.microsoft.com/office/drawing/2014/main" id="{4006CEA2-41EC-D34E-DCFD-10C2D43D7D1E}"/>
                  </a:ext>
                </a:extLst>
              </p:cNvPr>
              <p:cNvSpPr>
                <a:spLocks noGrp="1" noRot="1" noChangeAspect="1" noMove="1" noResize="1" noEditPoints="1" noAdjustHandles="1" noChangeArrowheads="1" noChangeShapeType="1" noTextEdit="1"/>
              </p:cNvSpPr>
              <p:nvPr>
                <p:ph idx="1"/>
              </p:nvPr>
            </p:nvSpPr>
            <p:spPr>
              <a:xfrm>
                <a:off x="1467828" y="595512"/>
                <a:ext cx="9601200" cy="5383977"/>
              </a:xfrm>
              <a:blipFill>
                <a:blip r:embed="rId2"/>
                <a:stretch>
                  <a:fillRect l="-661" t="-943" r="-3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14</a:t>
            </a:fld>
            <a:endParaRPr lang="en-US" dirty="0"/>
          </a:p>
        </p:txBody>
      </p:sp>
      <p:grpSp>
        <p:nvGrpSpPr>
          <p:cNvPr id="7" name="Group 6">
            <a:extLst>
              <a:ext uri="{FF2B5EF4-FFF2-40B4-BE49-F238E27FC236}">
                <a16:creationId xmlns:a16="http://schemas.microsoft.com/office/drawing/2014/main" id="{A2A1B616-F165-206D-FC95-03D412949CDC}"/>
              </a:ext>
            </a:extLst>
          </p:cNvPr>
          <p:cNvGrpSpPr/>
          <p:nvPr/>
        </p:nvGrpSpPr>
        <p:grpSpPr>
          <a:xfrm>
            <a:off x="3296085" y="1674276"/>
            <a:ext cx="5768292" cy="1116833"/>
            <a:chOff x="3289661" y="3503079"/>
            <a:chExt cx="5768292" cy="1116833"/>
          </a:xfrm>
        </p:grpSpPr>
        <p:sp>
          <p:nvSpPr>
            <p:cNvPr id="5" name="TextBox 4">
              <a:extLst>
                <a:ext uri="{FF2B5EF4-FFF2-40B4-BE49-F238E27FC236}">
                  <a16:creationId xmlns:a16="http://schemas.microsoft.com/office/drawing/2014/main" id="{EECE65DE-BB2B-8371-1704-B9D181354E14}"/>
                </a:ext>
              </a:extLst>
            </p:cNvPr>
            <p:cNvSpPr txBox="1"/>
            <p:nvPr/>
          </p:nvSpPr>
          <p:spPr>
            <a:xfrm>
              <a:off x="3289661" y="3503079"/>
              <a:ext cx="5612675" cy="90024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err="1">
                  <a:latin typeface="Monaco" pitchFamily="2" charset="77"/>
                </a:rPr>
                <a:t>train_df</a:t>
              </a:r>
              <a:r>
                <a:rPr lang="en-US" sz="1050" dirty="0">
                  <a:latin typeface="Monaco" pitchFamily="2" charset="77"/>
                </a:rPr>
                <a:t> &lt;- </a:t>
              </a:r>
              <a:r>
                <a:rPr lang="en-US" sz="1050" dirty="0" err="1">
                  <a:latin typeface="Monaco" pitchFamily="2" charset="77"/>
                </a:rPr>
                <a:t>df</a:t>
              </a:r>
              <a:r>
                <a:rPr lang="en-US" sz="1050" dirty="0">
                  <a:latin typeface="Monaco" pitchFamily="2" charset="77"/>
                </a:rPr>
                <a:t> %&gt;% </a:t>
              </a:r>
            </a:p>
            <a:p>
              <a:r>
                <a:rPr lang="en-US" sz="1050" dirty="0">
                  <a:latin typeface="Monaco" pitchFamily="2" charset="77"/>
                </a:rPr>
                <a:t>      filter(week != "53") %&gt;%</a:t>
              </a:r>
            </a:p>
            <a:p>
              <a:r>
                <a:rPr lang="en-US" sz="1050" dirty="0">
                  <a:latin typeface="Monaco" pitchFamily="2" charset="77"/>
                </a:rPr>
                <a:t>      </a:t>
              </a:r>
              <a:r>
                <a:rPr lang="en-US" sz="1050" dirty="0" err="1">
                  <a:highlight>
                    <a:srgbClr val="00FF00"/>
                  </a:highlight>
                  <a:latin typeface="Monaco" pitchFamily="2" charset="77"/>
                </a:rPr>
                <a:t>bind_rows</a:t>
              </a:r>
              <a:r>
                <a:rPr lang="en-US" sz="1050" dirty="0">
                  <a:highlight>
                    <a:srgbClr val="00FF00"/>
                  </a:highlight>
                  <a:latin typeface="Monaco" pitchFamily="2" charset="77"/>
                </a:rPr>
                <a:t>(week_53_df) </a:t>
              </a:r>
              <a:r>
                <a:rPr lang="en-US" sz="1050" dirty="0">
                  <a:latin typeface="Monaco" pitchFamily="2" charset="77"/>
                </a:rPr>
                <a:t>%&gt;%</a:t>
              </a:r>
            </a:p>
            <a:p>
              <a:r>
                <a:rPr lang="en-US" sz="1050" dirty="0">
                  <a:latin typeface="Monaco" pitchFamily="2" charset="77"/>
                </a:rPr>
                <a:t>      </a:t>
              </a:r>
              <a:r>
                <a:rPr lang="en-US" sz="1050" dirty="0">
                  <a:highlight>
                    <a:srgbClr val="FFFF00"/>
                  </a:highlight>
                  <a:latin typeface="Monaco" pitchFamily="2" charset="77"/>
                </a:rPr>
                <a:t>filter(</a:t>
              </a:r>
              <a:r>
                <a:rPr lang="en-US" sz="1050" dirty="0" err="1">
                  <a:highlight>
                    <a:srgbClr val="FFFF00"/>
                  </a:highlight>
                  <a:latin typeface="Monaco" pitchFamily="2" charset="77"/>
                </a:rPr>
                <a:t>end_date</a:t>
              </a:r>
              <a:r>
                <a:rPr lang="en-US" sz="1050" dirty="0">
                  <a:highlight>
                    <a:srgbClr val="FFFF00"/>
                  </a:highlight>
                  <a:latin typeface="Monaco" pitchFamily="2" charset="77"/>
                </a:rPr>
                <a:t> &lt; </a:t>
              </a:r>
              <a:r>
                <a:rPr lang="en-US" sz="1050" dirty="0" err="1">
                  <a:highlight>
                    <a:srgbClr val="FFFF00"/>
                  </a:highlight>
                  <a:latin typeface="Monaco" pitchFamily="2" charset="77"/>
                </a:rPr>
                <a:t>as.Date</a:t>
              </a:r>
              <a:r>
                <a:rPr lang="en-US" sz="1050" dirty="0">
                  <a:highlight>
                    <a:srgbClr val="FFFF00"/>
                  </a:highlight>
                  <a:latin typeface="Monaco" pitchFamily="2" charset="77"/>
                </a:rPr>
                <a:t>("2020-03-01"))</a:t>
              </a:r>
              <a:r>
                <a:rPr lang="en-US" sz="1050" dirty="0">
                  <a:latin typeface="Monaco" pitchFamily="2" charset="77"/>
                </a:rPr>
                <a:t> %&gt;%</a:t>
              </a:r>
            </a:p>
            <a:p>
              <a:r>
                <a:rPr lang="en-US" sz="1050" dirty="0">
                  <a:latin typeface="Monaco" pitchFamily="2" charset="77"/>
                </a:rPr>
                <a:t>      mutate(</a:t>
              </a:r>
              <a:r>
                <a:rPr lang="en-US" sz="1050" dirty="0" err="1">
                  <a:latin typeface="Monaco" pitchFamily="2" charset="77"/>
                </a:rPr>
                <a:t>total_deaths_per_day</a:t>
              </a:r>
              <a:r>
                <a:rPr lang="en-US" sz="1050" dirty="0">
                  <a:latin typeface="Monaco" pitchFamily="2" charset="77"/>
                </a:rPr>
                <a:t> = </a:t>
              </a:r>
              <a:r>
                <a:rPr lang="en-US" sz="1050" dirty="0" err="1">
                  <a:latin typeface="Monaco" pitchFamily="2" charset="77"/>
                </a:rPr>
                <a:t>total_deaths</a:t>
              </a:r>
              <a:r>
                <a:rPr lang="en-US" sz="1050" dirty="0">
                  <a:latin typeface="Monaco" pitchFamily="2" charset="77"/>
                </a:rPr>
                <a:t> / days)</a:t>
              </a:r>
            </a:p>
          </p:txBody>
        </p:sp>
        <p:sp>
          <p:nvSpPr>
            <p:cNvPr id="6" name="TextBox 5">
              <a:extLst>
                <a:ext uri="{FF2B5EF4-FFF2-40B4-BE49-F238E27FC236}">
                  <a16:creationId xmlns:a16="http://schemas.microsoft.com/office/drawing/2014/main" id="{D1DBAC87-5B3B-D76A-43AD-CABC33A4608F}"/>
                </a:ext>
              </a:extLst>
            </p:cNvPr>
            <p:cNvSpPr txBox="1"/>
            <p:nvPr/>
          </p:nvSpPr>
          <p:spPr>
            <a:xfrm>
              <a:off x="3594598" y="4404468"/>
              <a:ext cx="5463355" cy="215444"/>
            </a:xfrm>
            <a:prstGeom prst="rect">
              <a:avLst/>
            </a:prstGeom>
            <a:noFill/>
          </p:spPr>
          <p:txBody>
            <a:bodyPr wrap="none" rtlCol="0">
              <a:spAutoFit/>
            </a:bodyPr>
            <a:lstStyle/>
            <a:p>
              <a:r>
                <a:rPr lang="en-US" sz="800" dirty="0"/>
                <a:t>(Source: https://</a:t>
              </a:r>
              <a:r>
                <a:rPr lang="en-US" sz="800" dirty="0" err="1"/>
                <a:t>github.com</a:t>
              </a:r>
              <a:r>
                <a:rPr lang="en-US" sz="800" dirty="0"/>
                <a:t>/</a:t>
              </a:r>
              <a:r>
                <a:rPr lang="en-US" sz="800" dirty="0" err="1"/>
                <a:t>TheEconomist</a:t>
              </a:r>
              <a:r>
                <a:rPr lang="en-US" sz="800" dirty="0"/>
                <a:t>/covid-19-excess-deaths-tracker/blob/master/scripts/</a:t>
              </a:r>
              <a:r>
                <a:rPr lang="en-US" sz="800" dirty="0" err="1"/>
                <a:t>excess_deaths_script.R</a:t>
              </a:r>
              <a:r>
                <a:rPr lang="en-US" sz="800" dirty="0"/>
                <a:t>)</a:t>
              </a:r>
            </a:p>
          </p:txBody>
        </p:sp>
      </p:grpSp>
      <p:grpSp>
        <p:nvGrpSpPr>
          <p:cNvPr id="11" name="Group 10">
            <a:extLst>
              <a:ext uri="{FF2B5EF4-FFF2-40B4-BE49-F238E27FC236}">
                <a16:creationId xmlns:a16="http://schemas.microsoft.com/office/drawing/2014/main" id="{B4AAE326-3FEE-8375-3F45-352D5DE34E64}"/>
              </a:ext>
            </a:extLst>
          </p:cNvPr>
          <p:cNvGrpSpPr/>
          <p:nvPr/>
        </p:nvGrpSpPr>
        <p:grpSpPr>
          <a:xfrm>
            <a:off x="3071180" y="4321121"/>
            <a:ext cx="6250153" cy="805220"/>
            <a:chOff x="3071180" y="4791385"/>
            <a:chExt cx="6250153" cy="805220"/>
          </a:xfrm>
        </p:grpSpPr>
        <p:sp>
          <p:nvSpPr>
            <p:cNvPr id="9" name="TextBox 8">
              <a:extLst>
                <a:ext uri="{FF2B5EF4-FFF2-40B4-BE49-F238E27FC236}">
                  <a16:creationId xmlns:a16="http://schemas.microsoft.com/office/drawing/2014/main" id="{88847F20-B0CB-EE81-1E67-913F57E9A9FA}"/>
                </a:ext>
              </a:extLst>
            </p:cNvPr>
            <p:cNvSpPr txBox="1"/>
            <p:nvPr/>
          </p:nvSpPr>
          <p:spPr>
            <a:xfrm>
              <a:off x="3071180" y="4791385"/>
              <a:ext cx="6202039" cy="5770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a:latin typeface="Monaco" pitchFamily="2" charset="77"/>
                </a:rPr>
                <a:t>week_53_df &lt;- </a:t>
              </a:r>
              <a:r>
                <a:rPr lang="en-US" sz="1050" dirty="0" err="1">
                  <a:latin typeface="Monaco" pitchFamily="2" charset="77"/>
                </a:rPr>
                <a:t>df</a:t>
              </a:r>
              <a:r>
                <a:rPr lang="en-US" sz="1050" dirty="0">
                  <a:latin typeface="Monaco" pitchFamily="2" charset="77"/>
                </a:rPr>
                <a:t> %&gt;%</a:t>
              </a:r>
            </a:p>
            <a:p>
              <a:r>
                <a:rPr lang="en-US" sz="1050" dirty="0">
                  <a:latin typeface="Monaco" pitchFamily="2" charset="77"/>
                </a:rPr>
                <a:t>      filter(week %in% c("52","53")) %&gt;% mutate(week = "53", week_53 = 1)</a:t>
              </a:r>
            </a:p>
          </p:txBody>
        </p:sp>
        <p:sp>
          <p:nvSpPr>
            <p:cNvPr id="10" name="TextBox 9">
              <a:extLst>
                <a:ext uri="{FF2B5EF4-FFF2-40B4-BE49-F238E27FC236}">
                  <a16:creationId xmlns:a16="http://schemas.microsoft.com/office/drawing/2014/main" id="{90E429D5-CF9D-59EA-5E76-BC63726D4D2D}"/>
                </a:ext>
              </a:extLst>
            </p:cNvPr>
            <p:cNvSpPr txBox="1"/>
            <p:nvPr/>
          </p:nvSpPr>
          <p:spPr>
            <a:xfrm>
              <a:off x="3848268" y="5381161"/>
              <a:ext cx="5473065" cy="215444"/>
            </a:xfrm>
            <a:prstGeom prst="rect">
              <a:avLst/>
            </a:prstGeom>
            <a:noFill/>
          </p:spPr>
          <p:txBody>
            <a:bodyPr wrap="square" rtlCol="0">
              <a:spAutoFit/>
            </a:bodyPr>
            <a:lstStyle/>
            <a:p>
              <a:r>
                <a:rPr lang="en-US" sz="800" dirty="0"/>
                <a:t>(Source: https://</a:t>
              </a:r>
              <a:r>
                <a:rPr lang="en-US" sz="800" dirty="0" err="1"/>
                <a:t>github.com</a:t>
              </a:r>
              <a:r>
                <a:rPr lang="en-US" sz="800" dirty="0"/>
                <a:t>/</a:t>
              </a:r>
              <a:r>
                <a:rPr lang="en-US" sz="800" dirty="0" err="1"/>
                <a:t>TheEconomist</a:t>
              </a:r>
              <a:r>
                <a:rPr lang="en-US" sz="800" dirty="0"/>
                <a:t>/covid-19-excess-deaths-tracker/blob/master/scripts/</a:t>
              </a:r>
              <a:r>
                <a:rPr lang="en-US" sz="800" dirty="0" err="1"/>
                <a:t>excess_deaths_script.R</a:t>
              </a:r>
              <a:r>
                <a:rPr lang="en-US" sz="800" dirty="0"/>
                <a:t>)</a:t>
              </a:r>
            </a:p>
          </p:txBody>
        </p:sp>
      </p:grpSp>
      <p:grpSp>
        <p:nvGrpSpPr>
          <p:cNvPr id="13" name="Group 12">
            <a:extLst>
              <a:ext uri="{FF2B5EF4-FFF2-40B4-BE49-F238E27FC236}">
                <a16:creationId xmlns:a16="http://schemas.microsoft.com/office/drawing/2014/main" id="{1FC53A05-8F0E-A4A3-6AC3-312148D72A52}"/>
              </a:ext>
            </a:extLst>
          </p:cNvPr>
          <p:cNvGrpSpPr/>
          <p:nvPr/>
        </p:nvGrpSpPr>
        <p:grpSpPr>
          <a:xfrm>
            <a:off x="3384282" y="5741167"/>
            <a:ext cx="5680095" cy="948091"/>
            <a:chOff x="3289661" y="3503079"/>
            <a:chExt cx="5680095" cy="948091"/>
          </a:xfrm>
        </p:grpSpPr>
        <p:sp>
          <p:nvSpPr>
            <p:cNvPr id="14" name="TextBox 13">
              <a:extLst>
                <a:ext uri="{FF2B5EF4-FFF2-40B4-BE49-F238E27FC236}">
                  <a16:creationId xmlns:a16="http://schemas.microsoft.com/office/drawing/2014/main" id="{555B562C-21E7-954F-43E8-2D195B8D6F7B}"/>
                </a:ext>
              </a:extLst>
            </p:cNvPr>
            <p:cNvSpPr txBox="1"/>
            <p:nvPr/>
          </p:nvSpPr>
          <p:spPr>
            <a:xfrm>
              <a:off x="3289661" y="3503079"/>
              <a:ext cx="5612675"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err="1">
                  <a:latin typeface="Monaco" pitchFamily="2" charset="77"/>
                </a:rPr>
                <a:t>expected_deaths_model</a:t>
              </a:r>
              <a:r>
                <a:rPr lang="en-US" sz="1050" dirty="0">
                  <a:latin typeface="Monaco" pitchFamily="2" charset="77"/>
                </a:rPr>
                <a:t> &lt;- </a:t>
              </a:r>
              <a:r>
                <a:rPr lang="en-US" sz="1050" dirty="0" err="1">
                  <a:highlight>
                    <a:srgbClr val="FFFF00"/>
                  </a:highlight>
                  <a:latin typeface="Monaco" pitchFamily="2" charset="77"/>
                </a:rPr>
                <a:t>lm</a:t>
              </a:r>
              <a:r>
                <a:rPr lang="en-US" sz="1050" dirty="0">
                  <a:highlight>
                    <a:srgbClr val="FFFF00"/>
                  </a:highlight>
                  <a:latin typeface="Monaco" pitchFamily="2" charset="77"/>
                </a:rPr>
                <a:t>(</a:t>
              </a:r>
              <a:r>
                <a:rPr lang="en-US" sz="1050" dirty="0" err="1">
                  <a:highlight>
                    <a:srgbClr val="FFFF00"/>
                  </a:highlight>
                  <a:latin typeface="Monaco" pitchFamily="2" charset="77"/>
                </a:rPr>
                <a:t>expected_deaths_formula,train_df</a:t>
              </a:r>
              <a:r>
                <a:rPr lang="en-US" sz="1050" dirty="0">
                  <a:highlight>
                    <a:srgbClr val="FFFF00"/>
                  </a:highlight>
                  <a:latin typeface="Monaco" pitchFamily="2" charset="77"/>
                </a:rPr>
                <a:t>)</a:t>
              </a:r>
            </a:p>
            <a:p>
              <a:r>
                <a:rPr lang="en-US" sz="1050" dirty="0" err="1">
                  <a:latin typeface="Monaco" pitchFamily="2" charset="77"/>
                </a:rPr>
                <a:t>expected_deaths</a:t>
              </a:r>
              <a:r>
                <a:rPr lang="en-US" sz="1050" dirty="0">
                  <a:latin typeface="Monaco" pitchFamily="2" charset="77"/>
                </a:rPr>
                <a:t> &lt;- </a:t>
              </a:r>
              <a:r>
                <a:rPr lang="en-US" sz="1050" dirty="0" err="1">
                  <a:latin typeface="Monaco" pitchFamily="2" charset="77"/>
                </a:rPr>
                <a:t>df</a:t>
              </a:r>
              <a:r>
                <a:rPr lang="en-US" sz="1050" dirty="0">
                  <a:latin typeface="Monaco" pitchFamily="2" charset="77"/>
                </a:rPr>
                <a:t> %&gt;% filter(year &gt;= 2020) %&gt;%</a:t>
              </a:r>
            </a:p>
            <a:p>
              <a:r>
                <a:rPr lang="en-US" sz="1050" dirty="0">
                  <a:latin typeface="Monaco" pitchFamily="2" charset="77"/>
                </a:rPr>
                <a:t>	mutate(</a:t>
              </a:r>
              <a:r>
                <a:rPr lang="en-US" sz="1050" dirty="0" err="1">
                  <a:latin typeface="Monaco" pitchFamily="2" charset="77"/>
                </a:rPr>
                <a:t>expected_deaths</a:t>
              </a:r>
              <a:r>
                <a:rPr lang="en-US" sz="1050" dirty="0">
                  <a:latin typeface="Monaco" pitchFamily="2" charset="77"/>
                </a:rPr>
                <a:t> = 	</a:t>
              </a:r>
              <a:r>
                <a:rPr lang="en-US" sz="1050" dirty="0">
                  <a:highlight>
                    <a:srgbClr val="00FF00"/>
                  </a:highlight>
                  <a:latin typeface="Monaco" pitchFamily="2" charset="77"/>
                </a:rPr>
                <a:t>predict(</a:t>
              </a:r>
              <a:r>
                <a:rPr lang="en-US" sz="1050" dirty="0" err="1">
                  <a:highlight>
                    <a:srgbClr val="00FF00"/>
                  </a:highlight>
                  <a:latin typeface="Monaco" pitchFamily="2" charset="77"/>
                </a:rPr>
                <a:t>expected_deaths_model,newdata</a:t>
              </a:r>
              <a:r>
                <a:rPr lang="en-US" sz="1050" dirty="0">
                  <a:highlight>
                    <a:srgbClr val="00FF00"/>
                  </a:highlight>
                  <a:latin typeface="Monaco" pitchFamily="2" charset="77"/>
                </a:rPr>
                <a:t>=.) * days</a:t>
              </a:r>
              <a:r>
                <a:rPr lang="en-US" sz="1050" dirty="0">
                  <a:latin typeface="Monaco" pitchFamily="2" charset="77"/>
                </a:rPr>
                <a:t>)</a:t>
              </a:r>
            </a:p>
          </p:txBody>
        </p:sp>
        <p:sp>
          <p:nvSpPr>
            <p:cNvPr id="15" name="TextBox 14">
              <a:extLst>
                <a:ext uri="{FF2B5EF4-FFF2-40B4-BE49-F238E27FC236}">
                  <a16:creationId xmlns:a16="http://schemas.microsoft.com/office/drawing/2014/main" id="{93B478ED-EF04-5040-02D7-23B6329DFDEA}"/>
                </a:ext>
              </a:extLst>
            </p:cNvPr>
            <p:cNvSpPr txBox="1"/>
            <p:nvPr/>
          </p:nvSpPr>
          <p:spPr>
            <a:xfrm>
              <a:off x="3506401" y="4235726"/>
              <a:ext cx="5463355" cy="215444"/>
            </a:xfrm>
            <a:prstGeom prst="rect">
              <a:avLst/>
            </a:prstGeom>
            <a:noFill/>
          </p:spPr>
          <p:txBody>
            <a:bodyPr wrap="none" rtlCol="0">
              <a:spAutoFit/>
            </a:bodyPr>
            <a:lstStyle/>
            <a:p>
              <a:r>
                <a:rPr lang="en-US" sz="800" dirty="0"/>
                <a:t>(Source: https://</a:t>
              </a:r>
              <a:r>
                <a:rPr lang="en-US" sz="800" dirty="0" err="1"/>
                <a:t>github.com</a:t>
              </a:r>
              <a:r>
                <a:rPr lang="en-US" sz="800" dirty="0"/>
                <a:t>/</a:t>
              </a:r>
              <a:r>
                <a:rPr lang="en-US" sz="800" dirty="0" err="1"/>
                <a:t>TheEconomist</a:t>
              </a:r>
              <a:r>
                <a:rPr lang="en-US" sz="800" dirty="0"/>
                <a:t>/covid-19-excess-deaths-tracker/blob/master/scripts/</a:t>
              </a:r>
              <a:r>
                <a:rPr lang="en-US" sz="800" dirty="0" err="1"/>
                <a:t>excess_deaths_script.R</a:t>
              </a:r>
              <a:r>
                <a:rPr lang="en-US" sz="800" dirty="0"/>
                <a:t>)</a:t>
              </a:r>
            </a:p>
          </p:txBody>
        </p:sp>
      </p:grpSp>
      <p:sp>
        <p:nvSpPr>
          <p:cNvPr id="17" name="Footer Placeholder 16">
            <a:extLst>
              <a:ext uri="{FF2B5EF4-FFF2-40B4-BE49-F238E27FC236}">
                <a16:creationId xmlns:a16="http://schemas.microsoft.com/office/drawing/2014/main" id="{C2E01327-1A0B-5316-79F3-94440C6E591E}"/>
              </a:ext>
            </a:extLst>
          </p:cNvPr>
          <p:cNvSpPr>
            <a:spLocks noGrp="1"/>
          </p:cNvSpPr>
          <p:nvPr>
            <p:ph type="ftr" sz="quarter" idx="11"/>
          </p:nvPr>
        </p:nvSpPr>
        <p:spPr/>
        <p:txBody>
          <a:bodyPr/>
          <a:lstStyle/>
          <a:p>
            <a:r>
              <a:rPr lang="en-US"/>
              <a:t>The Economist’s Methodology - Data &amp; Assumptions (Model A)</a:t>
            </a:r>
          </a:p>
        </p:txBody>
      </p:sp>
    </p:spTree>
    <p:extLst>
      <p:ext uri="{BB962C8B-B14F-4D97-AF65-F5344CB8AC3E}">
        <p14:creationId xmlns:p14="http://schemas.microsoft.com/office/powerpoint/2010/main" val="2142332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6535"/>
            <a:ext cx="9601200" cy="767219"/>
          </a:xfrm>
        </p:spPr>
        <p:txBody>
          <a:bodyPr>
            <a:noAutofit/>
          </a:bodyPr>
          <a:lstStyle/>
          <a:p>
            <a:r>
              <a:rPr lang="en-US" sz="3200" dirty="0"/>
              <a:t>Excess Deaths Model A – Data &amp; Assumptions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467828" y="595512"/>
            <a:ext cx="9601200" cy="5383977"/>
          </a:xfrm>
        </p:spPr>
        <p:txBody>
          <a:bodyPr/>
          <a:lstStyle/>
          <a:p>
            <a:r>
              <a:rPr lang="en-ZA" dirty="0"/>
              <a:t>Once expected deaths have been estimated, excess deaths can be calculated as the difference between observed deaths and expected deaths.</a:t>
            </a:r>
          </a:p>
          <a:p>
            <a:endParaRPr lang="en-ZA" dirty="0"/>
          </a:p>
          <a:p>
            <a:endParaRPr lang="en-ZA" dirty="0"/>
          </a:p>
          <a:p>
            <a:endParaRPr lang="en-ZA" dirty="0"/>
          </a:p>
          <a:p>
            <a:endParaRPr lang="en-ZA" dirty="0"/>
          </a:p>
          <a:p>
            <a:r>
              <a:rPr lang="en-ZA" dirty="0"/>
              <a:t>Once excess death data has been estimated, these are then fed into Model B to generate excess death estimates for countries without accurate death tables.</a:t>
            </a:r>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15</a:t>
            </a:fld>
            <a:endParaRPr lang="en-US" dirty="0"/>
          </a:p>
        </p:txBody>
      </p:sp>
      <p:sp>
        <p:nvSpPr>
          <p:cNvPr id="12" name="TextBox 11">
            <a:extLst>
              <a:ext uri="{FF2B5EF4-FFF2-40B4-BE49-F238E27FC236}">
                <a16:creationId xmlns:a16="http://schemas.microsoft.com/office/drawing/2014/main" id="{76EA233C-FA14-FB9A-0831-D96AD4BFCE5B}"/>
              </a:ext>
            </a:extLst>
          </p:cNvPr>
          <p:cNvSpPr txBox="1"/>
          <p:nvPr/>
        </p:nvSpPr>
        <p:spPr>
          <a:xfrm>
            <a:off x="1870165" y="1405219"/>
            <a:ext cx="8451669" cy="122341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err="1">
                <a:latin typeface="Monaco" pitchFamily="2" charset="77"/>
              </a:rPr>
              <a:t>excess_deaths</a:t>
            </a:r>
            <a:r>
              <a:rPr lang="en-US" sz="1050" dirty="0">
                <a:latin typeface="Monaco" pitchFamily="2" charset="77"/>
              </a:rPr>
              <a:t> &lt;- </a:t>
            </a:r>
            <a:r>
              <a:rPr lang="en-US" sz="1050" dirty="0" err="1">
                <a:latin typeface="Monaco" pitchFamily="2" charset="77"/>
              </a:rPr>
              <a:t>expected_deaths</a:t>
            </a:r>
            <a:r>
              <a:rPr lang="en-US" sz="1050" dirty="0">
                <a:latin typeface="Monaco" pitchFamily="2" charset="77"/>
              </a:rPr>
              <a:t> %&gt;%</a:t>
            </a:r>
          </a:p>
          <a:p>
            <a:r>
              <a:rPr lang="en-US" sz="1050" dirty="0">
                <a:latin typeface="Monaco" pitchFamily="2" charset="77"/>
              </a:rPr>
              <a:t>    mutate(</a:t>
            </a:r>
            <a:r>
              <a:rPr lang="en-US" sz="1050" dirty="0" err="1">
                <a:highlight>
                  <a:srgbClr val="FFFF00"/>
                </a:highlight>
                <a:latin typeface="Monaco" pitchFamily="2" charset="77"/>
              </a:rPr>
              <a:t>excess_deaths</a:t>
            </a:r>
            <a:r>
              <a:rPr lang="en-US" sz="1050" dirty="0">
                <a:highlight>
                  <a:srgbClr val="FFFF00"/>
                </a:highlight>
                <a:latin typeface="Monaco" pitchFamily="2" charset="77"/>
              </a:rPr>
              <a:t> = </a:t>
            </a:r>
            <a:r>
              <a:rPr lang="en-US" sz="1050" dirty="0" err="1">
                <a:highlight>
                  <a:srgbClr val="FFFF00"/>
                </a:highlight>
                <a:latin typeface="Monaco" pitchFamily="2" charset="77"/>
              </a:rPr>
              <a:t>total_deaths</a:t>
            </a:r>
            <a:r>
              <a:rPr lang="en-US" sz="1050" dirty="0">
                <a:highlight>
                  <a:srgbClr val="FFFF00"/>
                </a:highlight>
                <a:latin typeface="Monaco" pitchFamily="2" charset="77"/>
              </a:rPr>
              <a:t> - </a:t>
            </a:r>
            <a:r>
              <a:rPr lang="en-US" sz="1050" dirty="0" err="1">
                <a:highlight>
                  <a:srgbClr val="FFFF00"/>
                </a:highlight>
                <a:latin typeface="Monaco" pitchFamily="2" charset="77"/>
              </a:rPr>
              <a:t>expected_deaths</a:t>
            </a:r>
            <a:r>
              <a:rPr lang="en-US" sz="1050" dirty="0">
                <a:latin typeface="Monaco" pitchFamily="2" charset="77"/>
              </a:rPr>
              <a:t>,</a:t>
            </a:r>
          </a:p>
          <a:p>
            <a:r>
              <a:rPr lang="en-US" sz="1050" dirty="0">
                <a:latin typeface="Monaco" pitchFamily="2" charset="77"/>
              </a:rPr>
              <a:t>           </a:t>
            </a:r>
            <a:r>
              <a:rPr lang="en-US" sz="1050" dirty="0" err="1">
                <a:latin typeface="Monaco" pitchFamily="2" charset="77"/>
              </a:rPr>
              <a:t>non_covid_deaths</a:t>
            </a:r>
            <a:r>
              <a:rPr lang="en-US" sz="1050" dirty="0">
                <a:latin typeface="Monaco" pitchFamily="2" charset="77"/>
              </a:rPr>
              <a:t> = </a:t>
            </a:r>
            <a:r>
              <a:rPr lang="en-US" sz="1050" dirty="0" err="1">
                <a:latin typeface="Monaco" pitchFamily="2" charset="77"/>
              </a:rPr>
              <a:t>total_deaths</a:t>
            </a:r>
            <a:r>
              <a:rPr lang="en-US" sz="1050" dirty="0">
                <a:latin typeface="Monaco" pitchFamily="2" charset="77"/>
              </a:rPr>
              <a:t> - </a:t>
            </a:r>
            <a:r>
              <a:rPr lang="en-US" sz="1050" dirty="0" err="1">
                <a:latin typeface="Monaco" pitchFamily="2" charset="77"/>
              </a:rPr>
              <a:t>covid_deaths</a:t>
            </a:r>
            <a:r>
              <a:rPr lang="en-US" sz="1050" dirty="0">
                <a:latin typeface="Monaco" pitchFamily="2" charset="77"/>
              </a:rPr>
              <a:t>,</a:t>
            </a:r>
          </a:p>
          <a:p>
            <a:r>
              <a:rPr lang="en-US" sz="1050" dirty="0">
                <a:latin typeface="Monaco" pitchFamily="2" charset="77"/>
              </a:rPr>
              <a:t>           </a:t>
            </a:r>
            <a:r>
              <a:rPr lang="en-US" sz="1050" dirty="0" err="1">
                <a:latin typeface="Monaco" pitchFamily="2" charset="77"/>
              </a:rPr>
              <a:t>region_code</a:t>
            </a:r>
            <a:r>
              <a:rPr lang="en-US" sz="1050" dirty="0">
                <a:latin typeface="Monaco" pitchFamily="2" charset="77"/>
              </a:rPr>
              <a:t> = </a:t>
            </a:r>
            <a:r>
              <a:rPr lang="en-US" sz="1050" dirty="0" err="1">
                <a:latin typeface="Monaco" pitchFamily="2" charset="77"/>
              </a:rPr>
              <a:t>as.character</a:t>
            </a:r>
            <a:r>
              <a:rPr lang="en-US" sz="1050" dirty="0">
                <a:latin typeface="Monaco" pitchFamily="2" charset="77"/>
              </a:rPr>
              <a:t>(</a:t>
            </a:r>
            <a:r>
              <a:rPr lang="en-US" sz="1050" dirty="0" err="1">
                <a:latin typeface="Monaco" pitchFamily="2" charset="77"/>
              </a:rPr>
              <a:t>region_code</a:t>
            </a:r>
            <a:r>
              <a:rPr lang="en-US" sz="1050" dirty="0">
                <a:latin typeface="Monaco" pitchFamily="2" charset="77"/>
              </a:rPr>
              <a:t>)) %&gt;%</a:t>
            </a:r>
          </a:p>
          <a:p>
            <a:r>
              <a:rPr lang="en-US" sz="1050" dirty="0">
                <a:latin typeface="Monaco" pitchFamily="2" charset="77"/>
              </a:rPr>
              <a:t>    mutate(covid_deaths_per_100k = </a:t>
            </a:r>
            <a:r>
              <a:rPr lang="en-US" sz="1050" dirty="0" err="1">
                <a:latin typeface="Monaco" pitchFamily="2" charset="77"/>
              </a:rPr>
              <a:t>covid_deaths</a:t>
            </a:r>
            <a:r>
              <a:rPr lang="en-US" sz="1050" dirty="0">
                <a:latin typeface="Monaco" pitchFamily="2" charset="77"/>
              </a:rPr>
              <a:t> / population * 100000,</a:t>
            </a:r>
          </a:p>
          <a:p>
            <a:r>
              <a:rPr lang="en-US" sz="1050" dirty="0">
                <a:latin typeface="Monaco" pitchFamily="2" charset="77"/>
              </a:rPr>
              <a:t>           excess_deaths_per_100k = </a:t>
            </a:r>
            <a:r>
              <a:rPr lang="en-US" sz="1050" dirty="0" err="1">
                <a:latin typeface="Monaco" pitchFamily="2" charset="77"/>
              </a:rPr>
              <a:t>excess_deaths</a:t>
            </a:r>
            <a:r>
              <a:rPr lang="en-US" sz="1050" dirty="0">
                <a:latin typeface="Monaco" pitchFamily="2" charset="77"/>
              </a:rPr>
              <a:t> / population * 100000,</a:t>
            </a:r>
          </a:p>
          <a:p>
            <a:r>
              <a:rPr lang="en-US" sz="1050" dirty="0">
                <a:latin typeface="Monaco" pitchFamily="2" charset="77"/>
              </a:rPr>
              <a:t>           </a:t>
            </a:r>
            <a:r>
              <a:rPr lang="en-US" sz="1050" dirty="0" err="1">
                <a:latin typeface="Monaco" pitchFamily="2" charset="77"/>
              </a:rPr>
              <a:t>excess_deaths_pct_change</a:t>
            </a:r>
            <a:r>
              <a:rPr lang="en-US" sz="1050" dirty="0">
                <a:latin typeface="Monaco" pitchFamily="2" charset="77"/>
              </a:rPr>
              <a:t> = ((</a:t>
            </a:r>
            <a:r>
              <a:rPr lang="en-US" sz="1050" dirty="0" err="1">
                <a:latin typeface="Monaco" pitchFamily="2" charset="77"/>
              </a:rPr>
              <a:t>expected_deaths</a:t>
            </a:r>
            <a:r>
              <a:rPr lang="en-US" sz="1050" dirty="0">
                <a:latin typeface="Monaco" pitchFamily="2" charset="77"/>
              </a:rPr>
              <a:t> + </a:t>
            </a:r>
            <a:r>
              <a:rPr lang="en-US" sz="1050" dirty="0" err="1">
                <a:latin typeface="Monaco" pitchFamily="2" charset="77"/>
              </a:rPr>
              <a:t>excess_deaths</a:t>
            </a:r>
            <a:r>
              <a:rPr lang="en-US" sz="1050" dirty="0">
                <a:latin typeface="Monaco" pitchFamily="2" charset="77"/>
              </a:rPr>
              <a:t>) / </a:t>
            </a:r>
            <a:r>
              <a:rPr lang="en-US" sz="1050" dirty="0" err="1">
                <a:latin typeface="Monaco" pitchFamily="2" charset="77"/>
              </a:rPr>
              <a:t>expected_deaths</a:t>
            </a:r>
            <a:r>
              <a:rPr lang="en-US" sz="1050" dirty="0">
                <a:latin typeface="Monaco" pitchFamily="2" charset="77"/>
              </a:rPr>
              <a:t>) - 1)</a:t>
            </a:r>
          </a:p>
        </p:txBody>
      </p:sp>
      <p:sp>
        <p:nvSpPr>
          <p:cNvPr id="16" name="TextBox 15">
            <a:extLst>
              <a:ext uri="{FF2B5EF4-FFF2-40B4-BE49-F238E27FC236}">
                <a16:creationId xmlns:a16="http://schemas.microsoft.com/office/drawing/2014/main" id="{EAB53CEC-D159-0186-7E69-660BEE1A324D}"/>
              </a:ext>
            </a:extLst>
          </p:cNvPr>
          <p:cNvSpPr txBox="1"/>
          <p:nvPr/>
        </p:nvSpPr>
        <p:spPr>
          <a:xfrm>
            <a:off x="5012948" y="2650135"/>
            <a:ext cx="5463355" cy="215444"/>
          </a:xfrm>
          <a:prstGeom prst="rect">
            <a:avLst/>
          </a:prstGeom>
          <a:noFill/>
        </p:spPr>
        <p:txBody>
          <a:bodyPr wrap="none" rtlCol="0">
            <a:spAutoFit/>
          </a:bodyPr>
          <a:lstStyle/>
          <a:p>
            <a:r>
              <a:rPr lang="en-US" sz="800" dirty="0"/>
              <a:t>(Source: https://</a:t>
            </a:r>
            <a:r>
              <a:rPr lang="en-US" sz="800" dirty="0" err="1"/>
              <a:t>github.com</a:t>
            </a:r>
            <a:r>
              <a:rPr lang="en-US" sz="800" dirty="0"/>
              <a:t>/</a:t>
            </a:r>
            <a:r>
              <a:rPr lang="en-US" sz="800" dirty="0" err="1"/>
              <a:t>TheEconomist</a:t>
            </a:r>
            <a:r>
              <a:rPr lang="en-US" sz="800" dirty="0"/>
              <a:t>/covid-19-excess-deaths-tracker/blob/master/scripts/</a:t>
            </a:r>
            <a:r>
              <a:rPr lang="en-US" sz="800" dirty="0" err="1"/>
              <a:t>excess_deaths_script.R</a:t>
            </a:r>
            <a:r>
              <a:rPr lang="en-US" sz="800" dirty="0"/>
              <a:t>)</a:t>
            </a:r>
          </a:p>
        </p:txBody>
      </p:sp>
      <p:sp>
        <p:nvSpPr>
          <p:cNvPr id="18" name="Footer Placeholder 17">
            <a:extLst>
              <a:ext uri="{FF2B5EF4-FFF2-40B4-BE49-F238E27FC236}">
                <a16:creationId xmlns:a16="http://schemas.microsoft.com/office/drawing/2014/main" id="{795616D9-16A3-C68C-542B-A1422AA13480}"/>
              </a:ext>
            </a:extLst>
          </p:cNvPr>
          <p:cNvSpPr>
            <a:spLocks noGrp="1"/>
          </p:cNvSpPr>
          <p:nvPr>
            <p:ph type="ftr" sz="quarter" idx="11"/>
          </p:nvPr>
        </p:nvSpPr>
        <p:spPr/>
        <p:txBody>
          <a:bodyPr/>
          <a:lstStyle/>
          <a:p>
            <a:r>
              <a:rPr lang="en-US"/>
              <a:t>The Economist’s Methodology - Data &amp; Assumptions (Model A)</a:t>
            </a:r>
          </a:p>
        </p:txBody>
      </p:sp>
    </p:spTree>
    <p:extLst>
      <p:ext uri="{BB962C8B-B14F-4D97-AF65-F5344CB8AC3E}">
        <p14:creationId xmlns:p14="http://schemas.microsoft.com/office/powerpoint/2010/main" val="275620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B – Data &amp; Assumptions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5865108"/>
          </a:xfrm>
        </p:spPr>
        <p:txBody>
          <a:bodyPr>
            <a:normAutofit/>
          </a:bodyPr>
          <a:lstStyle/>
          <a:p>
            <a:r>
              <a:rPr lang="en-US" dirty="0"/>
              <a:t>Model B responsible for generating excess death estimates for countries without accurate death tables.</a:t>
            </a:r>
          </a:p>
          <a:p>
            <a:r>
              <a:rPr lang="en-US" dirty="0"/>
              <a:t>This achieved by training a machine learning model using ‘known’ excess death data along with a vast selection of other indicators which are known for both groups of countries.</a:t>
            </a:r>
          </a:p>
          <a:p>
            <a:r>
              <a:rPr lang="en-US" dirty="0"/>
              <a:t>Indicators used:</a:t>
            </a:r>
          </a:p>
          <a:p>
            <a:pPr marL="530352" lvl="1" indent="0">
              <a:buNone/>
            </a:pPr>
            <a:endParaRPr lang="en-US" dirty="0"/>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16</a:t>
            </a:fld>
            <a:endParaRPr lang="en-US"/>
          </a:p>
        </p:txBody>
      </p:sp>
      <p:graphicFrame>
        <p:nvGraphicFramePr>
          <p:cNvPr id="5" name="Table 5">
            <a:extLst>
              <a:ext uri="{FF2B5EF4-FFF2-40B4-BE49-F238E27FC236}">
                <a16:creationId xmlns:a16="http://schemas.microsoft.com/office/drawing/2014/main" id="{9001F1B4-10A5-389A-39BF-B9C6C05666DD}"/>
              </a:ext>
            </a:extLst>
          </p:cNvPr>
          <p:cNvGraphicFramePr>
            <a:graphicFrameLocks noGrp="1"/>
          </p:cNvGraphicFramePr>
          <p:nvPr>
            <p:extLst>
              <p:ext uri="{D42A27DB-BD31-4B8C-83A1-F6EECF244321}">
                <p14:modId xmlns:p14="http://schemas.microsoft.com/office/powerpoint/2010/main" val="2734204292"/>
              </p:ext>
            </p:extLst>
          </p:nvPr>
        </p:nvGraphicFramePr>
        <p:xfrm>
          <a:off x="1665962" y="2761829"/>
          <a:ext cx="9403066" cy="3017520"/>
        </p:xfrm>
        <a:graphic>
          <a:graphicData uri="http://schemas.openxmlformats.org/drawingml/2006/table">
            <a:tbl>
              <a:tblPr firstRow="1" bandRow="1">
                <a:tableStyleId>{5C22544A-7EE6-4342-B048-85BDC9FD1C3A}</a:tableStyleId>
              </a:tblPr>
              <a:tblGrid>
                <a:gridCol w="4701533">
                  <a:extLst>
                    <a:ext uri="{9D8B030D-6E8A-4147-A177-3AD203B41FA5}">
                      <a16:colId xmlns:a16="http://schemas.microsoft.com/office/drawing/2014/main" val="4148864006"/>
                    </a:ext>
                  </a:extLst>
                </a:gridCol>
                <a:gridCol w="4701533">
                  <a:extLst>
                    <a:ext uri="{9D8B030D-6E8A-4147-A177-3AD203B41FA5}">
                      <a16:colId xmlns:a16="http://schemas.microsoft.com/office/drawing/2014/main" val="246393751"/>
                    </a:ext>
                  </a:extLst>
                </a:gridCol>
              </a:tblGrid>
              <a:tr h="228764">
                <a:tc>
                  <a:txBody>
                    <a:bodyPr/>
                    <a:lstStyle/>
                    <a:p>
                      <a:r>
                        <a:rPr lang="en-US" sz="1200" dirty="0"/>
                        <a:t>Indicator</a:t>
                      </a:r>
                    </a:p>
                  </a:txBody>
                  <a:tcPr/>
                </a:tc>
                <a:tc>
                  <a:txBody>
                    <a:bodyPr/>
                    <a:lstStyle/>
                    <a:p>
                      <a:r>
                        <a:rPr lang="en-US" sz="1200" dirty="0"/>
                        <a:t>Source(s)</a:t>
                      </a:r>
                    </a:p>
                  </a:txBody>
                  <a:tcPr/>
                </a:tc>
                <a:extLst>
                  <a:ext uri="{0D108BD9-81ED-4DB2-BD59-A6C34878D82A}">
                    <a16:rowId xmlns:a16="http://schemas.microsoft.com/office/drawing/2014/main" val="2098226313"/>
                  </a:ext>
                </a:extLst>
              </a:tr>
              <a:tr h="228764">
                <a:tc>
                  <a:txBody>
                    <a:bodyPr/>
                    <a:lstStyle/>
                    <a:p>
                      <a:pPr fontAlgn="base"/>
                      <a:r>
                        <a:rPr lang="en-ZA" sz="1200" b="1" i="0" kern="1200" dirty="0">
                          <a:solidFill>
                            <a:schemeClr val="dk1"/>
                          </a:solidFill>
                          <a:effectLst/>
                          <a:latin typeface="+mn-lt"/>
                          <a:ea typeface="+mn-ea"/>
                          <a:cs typeface="+mn-cs"/>
                        </a:rPr>
                        <a:t>Covid-19 data (deaths, cases, testing, and vaccinations)</a:t>
                      </a:r>
                    </a:p>
                  </a:txBody>
                  <a:tcPr/>
                </a:tc>
                <a:tc>
                  <a:txBody>
                    <a:bodyPr/>
                    <a:lstStyle/>
                    <a:p>
                      <a:pPr algn="l" fontAlgn="base"/>
                      <a:r>
                        <a:rPr lang="en-ZA" sz="1200" b="0" i="0" dirty="0">
                          <a:solidFill>
                            <a:srgbClr val="0D0D0D"/>
                          </a:solidFill>
                          <a:effectLst/>
                          <a:latin typeface="MiloTE"/>
                        </a:rPr>
                        <a:t>Our World In Data; Johns Hopkins University, CSSE</a:t>
                      </a:r>
                    </a:p>
                  </a:txBody>
                  <a:tcPr/>
                </a:tc>
                <a:extLst>
                  <a:ext uri="{0D108BD9-81ED-4DB2-BD59-A6C34878D82A}">
                    <a16:rowId xmlns:a16="http://schemas.microsoft.com/office/drawing/2014/main" val="1224167838"/>
                  </a:ext>
                </a:extLst>
              </a:tr>
              <a:tr h="228764">
                <a:tc>
                  <a:txBody>
                    <a:bodyPr/>
                    <a:lstStyle/>
                    <a:p>
                      <a:pPr fontAlgn="base"/>
                      <a:r>
                        <a:rPr lang="en-ZA" sz="1200" b="1" i="0" kern="1200" dirty="0">
                          <a:solidFill>
                            <a:schemeClr val="dk1"/>
                          </a:solidFill>
                          <a:effectLst/>
                          <a:latin typeface="+mn-lt"/>
                          <a:ea typeface="+mn-ea"/>
                          <a:cs typeface="+mn-cs"/>
                        </a:rPr>
                        <a:t>Prevalence of covid-19 antibodies</a:t>
                      </a:r>
                    </a:p>
                  </a:txBody>
                  <a:tcPr/>
                </a:tc>
                <a:tc>
                  <a:txBody>
                    <a:bodyPr/>
                    <a:lstStyle/>
                    <a:p>
                      <a:r>
                        <a:rPr lang="en-US" sz="1200" dirty="0" err="1"/>
                        <a:t>SeroTracker.com</a:t>
                      </a:r>
                      <a:endParaRPr lang="en-US" sz="1200" dirty="0"/>
                    </a:p>
                  </a:txBody>
                  <a:tcPr/>
                </a:tc>
                <a:extLst>
                  <a:ext uri="{0D108BD9-81ED-4DB2-BD59-A6C34878D82A}">
                    <a16:rowId xmlns:a16="http://schemas.microsoft.com/office/drawing/2014/main" val="1776148245"/>
                  </a:ext>
                </a:extLst>
              </a:tr>
              <a:tr h="228764">
                <a:tc>
                  <a:txBody>
                    <a:bodyPr/>
                    <a:lstStyle/>
                    <a:p>
                      <a:pPr fontAlgn="base"/>
                      <a:r>
                        <a:rPr lang="en-ZA" sz="1200" b="1" i="0" kern="1200" dirty="0">
                          <a:solidFill>
                            <a:schemeClr val="dk1"/>
                          </a:solidFill>
                          <a:effectLst/>
                          <a:latin typeface="+mn-lt"/>
                          <a:ea typeface="+mn-ea"/>
                          <a:cs typeface="+mn-cs"/>
                        </a:rPr>
                        <a:t>Demography and urbanization rates</a:t>
                      </a:r>
                    </a:p>
                  </a:txBody>
                  <a:tcPr/>
                </a:tc>
                <a:tc>
                  <a:txBody>
                    <a:bodyPr/>
                    <a:lstStyle/>
                    <a:p>
                      <a:pPr algn="l" fontAlgn="base"/>
                      <a:r>
                        <a:rPr lang="en-ZA" sz="1200" b="0" i="0" dirty="0">
                          <a:solidFill>
                            <a:srgbClr val="0D0D0D"/>
                          </a:solidFill>
                          <a:effectLst/>
                          <a:latin typeface="MiloTE"/>
                        </a:rPr>
                        <a:t>Our World in Data, World Bank, United Nations</a:t>
                      </a:r>
                    </a:p>
                  </a:txBody>
                  <a:tcPr/>
                </a:tc>
                <a:extLst>
                  <a:ext uri="{0D108BD9-81ED-4DB2-BD59-A6C34878D82A}">
                    <a16:rowId xmlns:a16="http://schemas.microsoft.com/office/drawing/2014/main" val="2345831031"/>
                  </a:ext>
                </a:extLst>
              </a:tr>
              <a:tr h="228764">
                <a:tc>
                  <a:txBody>
                    <a:bodyPr/>
                    <a:lstStyle/>
                    <a:p>
                      <a:pPr fontAlgn="base"/>
                      <a:r>
                        <a:rPr lang="en-ZA" sz="1200" b="1" i="0" kern="1200" dirty="0">
                          <a:solidFill>
                            <a:schemeClr val="dk1"/>
                          </a:solidFill>
                          <a:effectLst/>
                          <a:latin typeface="+mn-lt"/>
                          <a:ea typeface="+mn-ea"/>
                          <a:cs typeface="+mn-cs"/>
                        </a:rPr>
                        <a:t>Demography-adjusted infection fatality rate</a:t>
                      </a:r>
                    </a:p>
                  </a:txBody>
                  <a:tcPr/>
                </a:tc>
                <a:tc>
                  <a:txBody>
                    <a:bodyPr/>
                    <a:lstStyle/>
                    <a:p>
                      <a:pPr algn="l" fontAlgn="base"/>
                      <a:r>
                        <a:rPr lang="en-ZA" sz="1200" b="0" i="1" dirty="0">
                          <a:solidFill>
                            <a:srgbClr val="0D0D0D"/>
                          </a:solidFill>
                          <a:effectLst/>
                          <a:latin typeface="inherit"/>
                        </a:rPr>
                        <a:t>The Economist</a:t>
                      </a:r>
                      <a:r>
                        <a:rPr lang="en-ZA" sz="1200" b="0" i="0" dirty="0">
                          <a:solidFill>
                            <a:srgbClr val="0D0D0D"/>
                          </a:solidFill>
                          <a:effectLst/>
                          <a:latin typeface="MiloTE"/>
                        </a:rPr>
                        <a:t>, based on Brazeau et al. (2020) and UN population figures</a:t>
                      </a:r>
                    </a:p>
                  </a:txBody>
                  <a:tcPr/>
                </a:tc>
                <a:extLst>
                  <a:ext uri="{0D108BD9-81ED-4DB2-BD59-A6C34878D82A}">
                    <a16:rowId xmlns:a16="http://schemas.microsoft.com/office/drawing/2014/main" val="2492726099"/>
                  </a:ext>
                </a:extLst>
              </a:tr>
              <a:tr h="228764">
                <a:tc>
                  <a:txBody>
                    <a:bodyPr/>
                    <a:lstStyle/>
                    <a:p>
                      <a:pPr fontAlgn="base"/>
                      <a:r>
                        <a:rPr lang="en-ZA" sz="1200" b="1" i="0" kern="1200" dirty="0">
                          <a:solidFill>
                            <a:schemeClr val="dk1"/>
                          </a:solidFill>
                          <a:effectLst/>
                          <a:latin typeface="+mn-lt"/>
                          <a:ea typeface="+mn-ea"/>
                          <a:cs typeface="+mn-cs"/>
                        </a:rPr>
                        <a:t>Healthcare quality</a:t>
                      </a:r>
                    </a:p>
                  </a:txBody>
                  <a:tcPr/>
                </a:tc>
                <a:tc>
                  <a:txBody>
                    <a:bodyPr/>
                    <a:lstStyle/>
                    <a:p>
                      <a:pPr algn="l" fontAlgn="base"/>
                      <a:r>
                        <a:rPr lang="en-ZA" sz="1200" b="0" i="0" dirty="0">
                          <a:solidFill>
                            <a:srgbClr val="0D0D0D"/>
                          </a:solidFill>
                          <a:effectLst/>
                          <a:latin typeface="MiloTE"/>
                        </a:rPr>
                        <a:t>Our World in Data, World Bank</a:t>
                      </a:r>
                    </a:p>
                  </a:txBody>
                  <a:tcPr/>
                </a:tc>
                <a:extLst>
                  <a:ext uri="{0D108BD9-81ED-4DB2-BD59-A6C34878D82A}">
                    <a16:rowId xmlns:a16="http://schemas.microsoft.com/office/drawing/2014/main" val="725277206"/>
                  </a:ext>
                </a:extLst>
              </a:tr>
              <a:tr h="228764">
                <a:tc>
                  <a:txBody>
                    <a:bodyPr/>
                    <a:lstStyle/>
                    <a:p>
                      <a:pPr fontAlgn="base"/>
                      <a:r>
                        <a:rPr lang="en-ZA" sz="1200" b="1" i="0" kern="1200" dirty="0">
                          <a:solidFill>
                            <a:schemeClr val="dk1"/>
                          </a:solidFill>
                          <a:effectLst/>
                          <a:latin typeface="+mn-lt"/>
                          <a:ea typeface="+mn-ea"/>
                          <a:cs typeface="+mn-cs"/>
                        </a:rPr>
                        <a:t>Political regime and media freedom data</a:t>
                      </a:r>
                    </a:p>
                  </a:txBody>
                  <a:tcPr/>
                </a:tc>
                <a:tc>
                  <a:txBody>
                    <a:bodyPr/>
                    <a:lstStyle/>
                    <a:p>
                      <a:pPr algn="l" fontAlgn="base"/>
                      <a:r>
                        <a:rPr lang="en-ZA" sz="1200" b="0" i="0" dirty="0">
                          <a:solidFill>
                            <a:srgbClr val="0D0D0D"/>
                          </a:solidFill>
                          <a:effectLst/>
                          <a:latin typeface="MiloTE"/>
                        </a:rPr>
                        <a:t>V-Dem Institute, </a:t>
                      </a:r>
                      <a:r>
                        <a:rPr lang="en-ZA" sz="1200" b="0" i="0" dirty="0" err="1">
                          <a:solidFill>
                            <a:srgbClr val="0D0D0D"/>
                          </a:solidFill>
                          <a:effectLst/>
                          <a:latin typeface="MiloTE"/>
                        </a:rPr>
                        <a:t>PolityIV</a:t>
                      </a:r>
                      <a:r>
                        <a:rPr lang="en-ZA" sz="1200" b="0" i="0" dirty="0">
                          <a:solidFill>
                            <a:srgbClr val="0D0D0D"/>
                          </a:solidFill>
                          <a:effectLst/>
                          <a:latin typeface="MiloTE"/>
                        </a:rPr>
                        <a:t> Project, Freedom House, </a:t>
                      </a:r>
                      <a:r>
                        <a:rPr lang="en-ZA" sz="1200" b="0" i="0" dirty="0" err="1">
                          <a:solidFill>
                            <a:srgbClr val="0D0D0D"/>
                          </a:solidFill>
                          <a:effectLst/>
                          <a:latin typeface="MiloTE"/>
                        </a:rPr>
                        <a:t>Boix</a:t>
                      </a:r>
                      <a:r>
                        <a:rPr lang="en-ZA" sz="1200" b="0" i="0" dirty="0">
                          <a:solidFill>
                            <a:srgbClr val="0D0D0D"/>
                          </a:solidFill>
                          <a:effectLst/>
                          <a:latin typeface="MiloTE"/>
                        </a:rPr>
                        <a:t> et al (2015)</a:t>
                      </a:r>
                    </a:p>
                  </a:txBody>
                  <a:tcPr/>
                </a:tc>
                <a:extLst>
                  <a:ext uri="{0D108BD9-81ED-4DB2-BD59-A6C34878D82A}">
                    <a16:rowId xmlns:a16="http://schemas.microsoft.com/office/drawing/2014/main" val="484201935"/>
                  </a:ext>
                </a:extLst>
              </a:tr>
              <a:tr h="228764">
                <a:tc>
                  <a:txBody>
                    <a:bodyPr/>
                    <a:lstStyle/>
                    <a:p>
                      <a:pPr fontAlgn="base"/>
                      <a:r>
                        <a:rPr lang="en-ZA" sz="1200" b="1" i="0" kern="1200" dirty="0">
                          <a:solidFill>
                            <a:schemeClr val="dk1"/>
                          </a:solidFill>
                          <a:effectLst/>
                          <a:latin typeface="+mn-lt"/>
                          <a:ea typeface="+mn-ea"/>
                          <a:cs typeface="+mn-cs"/>
                        </a:rPr>
                        <a:t>Economy and connectivity</a:t>
                      </a:r>
                    </a:p>
                  </a:txBody>
                  <a:tcPr/>
                </a:tc>
                <a:tc>
                  <a:txBody>
                    <a:bodyPr/>
                    <a:lstStyle/>
                    <a:p>
                      <a:pPr algn="l" fontAlgn="base"/>
                      <a:r>
                        <a:rPr lang="en-ZA" sz="1200" b="0" i="0" dirty="0">
                          <a:solidFill>
                            <a:srgbClr val="0D0D0D"/>
                          </a:solidFill>
                          <a:effectLst/>
                          <a:latin typeface="MiloTE"/>
                        </a:rPr>
                        <a:t>World Bank, Our World in Data, World Tourism Organization</a:t>
                      </a:r>
                    </a:p>
                  </a:txBody>
                  <a:tcPr/>
                </a:tc>
                <a:extLst>
                  <a:ext uri="{0D108BD9-81ED-4DB2-BD59-A6C34878D82A}">
                    <a16:rowId xmlns:a16="http://schemas.microsoft.com/office/drawing/2014/main" val="2991604053"/>
                  </a:ext>
                </a:extLst>
              </a:tr>
              <a:tr h="228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kern="1200" dirty="0">
                          <a:solidFill>
                            <a:schemeClr val="dk1"/>
                          </a:solidFill>
                          <a:effectLst/>
                          <a:latin typeface="+mn-lt"/>
                          <a:ea typeface="+mn-ea"/>
                          <a:cs typeface="+mn-cs"/>
                        </a:rPr>
                        <a:t>Mobility</a:t>
                      </a:r>
                    </a:p>
                  </a:txBody>
                  <a:tcPr/>
                </a:tc>
                <a:tc>
                  <a:txBody>
                    <a:bodyPr/>
                    <a:lstStyle/>
                    <a:p>
                      <a:pPr algn="l" fontAlgn="base"/>
                      <a:r>
                        <a:rPr lang="en-ZA" sz="1200" b="0" i="0" dirty="0">
                          <a:solidFill>
                            <a:srgbClr val="0D0D0D"/>
                          </a:solidFill>
                          <a:effectLst/>
                          <a:latin typeface="MiloTE"/>
                        </a:rPr>
                        <a:t>COVID-19 Community Mobility Reports (Google)</a:t>
                      </a:r>
                    </a:p>
                  </a:txBody>
                  <a:tcPr/>
                </a:tc>
                <a:extLst>
                  <a:ext uri="{0D108BD9-81ED-4DB2-BD59-A6C34878D82A}">
                    <a16:rowId xmlns:a16="http://schemas.microsoft.com/office/drawing/2014/main" val="1296781195"/>
                  </a:ext>
                </a:extLst>
              </a:tr>
              <a:tr h="228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kern="1200" dirty="0">
                          <a:solidFill>
                            <a:schemeClr val="dk1"/>
                          </a:solidFill>
                          <a:effectLst/>
                          <a:latin typeface="+mn-lt"/>
                          <a:ea typeface="+mn-ea"/>
                          <a:cs typeface="+mn-cs"/>
                        </a:rPr>
                        <a:t>Geography</a:t>
                      </a:r>
                    </a:p>
                  </a:txBody>
                  <a:tcPr/>
                </a:tc>
                <a:tc>
                  <a:txBody>
                    <a:bodyPr/>
                    <a:lstStyle/>
                    <a:p>
                      <a:pPr algn="l" fontAlgn="base"/>
                      <a:r>
                        <a:rPr lang="en-ZA" sz="1200" b="0" i="0" dirty="0">
                          <a:solidFill>
                            <a:srgbClr val="0D0D0D"/>
                          </a:solidFill>
                          <a:effectLst/>
                          <a:latin typeface="MiloTE"/>
                        </a:rPr>
                        <a:t>Decker et al (“maps” R package), Mayer T et al (2011)</a:t>
                      </a:r>
                    </a:p>
                  </a:txBody>
                  <a:tcPr/>
                </a:tc>
                <a:extLst>
                  <a:ext uri="{0D108BD9-81ED-4DB2-BD59-A6C34878D82A}">
                    <a16:rowId xmlns:a16="http://schemas.microsoft.com/office/drawing/2014/main" val="258339476"/>
                  </a:ext>
                </a:extLst>
              </a:tr>
              <a:tr h="228764">
                <a:tc>
                  <a:txBody>
                    <a:bodyPr/>
                    <a:lstStyle/>
                    <a:p>
                      <a:pPr fontAlgn="base"/>
                      <a:r>
                        <a:rPr lang="en-ZA" sz="1200" b="1" i="0" kern="1200" dirty="0">
                          <a:solidFill>
                            <a:schemeClr val="dk1"/>
                          </a:solidFill>
                          <a:effectLst/>
                          <a:latin typeface="+mn-lt"/>
                          <a:ea typeface="+mn-ea"/>
                          <a:cs typeface="+mn-cs"/>
                        </a:rPr>
                        <a:t>Government policy responses to Covid-19</a:t>
                      </a:r>
                    </a:p>
                  </a:txBody>
                  <a:tcPr/>
                </a:tc>
                <a:tc>
                  <a:txBody>
                    <a:bodyPr/>
                    <a:lstStyle/>
                    <a:p>
                      <a:pPr fontAlgn="base"/>
                      <a:r>
                        <a:rPr lang="en-ZA" sz="1200" b="0" dirty="0" err="1">
                          <a:effectLst/>
                          <a:latin typeface="var(--ds-type-system-serif)"/>
                        </a:rPr>
                        <a:t>OxCGRT</a:t>
                      </a:r>
                      <a:r>
                        <a:rPr lang="en-ZA" sz="1200" b="0" dirty="0">
                          <a:effectLst/>
                          <a:latin typeface="var(--ds-type-system-serif)"/>
                        </a:rPr>
                        <a:t> (University of Oxford)</a:t>
                      </a:r>
                    </a:p>
                  </a:txBody>
                  <a:tcPr/>
                </a:tc>
                <a:extLst>
                  <a:ext uri="{0D108BD9-81ED-4DB2-BD59-A6C34878D82A}">
                    <a16:rowId xmlns:a16="http://schemas.microsoft.com/office/drawing/2014/main" val="2133412635"/>
                  </a:ext>
                </a:extLst>
              </a:tr>
            </a:tbl>
          </a:graphicData>
        </a:graphic>
      </p:graphicFrame>
      <p:sp>
        <p:nvSpPr>
          <p:cNvPr id="6" name="TextBox 5">
            <a:extLst>
              <a:ext uri="{FF2B5EF4-FFF2-40B4-BE49-F238E27FC236}">
                <a16:creationId xmlns:a16="http://schemas.microsoft.com/office/drawing/2014/main" id="{280A42DC-B701-6D27-9616-B4BDBB34EEB0}"/>
              </a:ext>
            </a:extLst>
          </p:cNvPr>
          <p:cNvSpPr txBox="1"/>
          <p:nvPr/>
        </p:nvSpPr>
        <p:spPr>
          <a:xfrm>
            <a:off x="4513390" y="5779349"/>
            <a:ext cx="6753772" cy="246221"/>
          </a:xfrm>
          <a:prstGeom prst="rect">
            <a:avLst/>
          </a:prstGeom>
          <a:noFill/>
        </p:spPr>
        <p:txBody>
          <a:bodyPr wrap="none" rtlCol="0">
            <a:spAutoFit/>
          </a:bodyPr>
          <a:lstStyle/>
          <a:p>
            <a:r>
              <a:rPr lang="en-US" sz="1000" dirty="0"/>
              <a:t>(Source: https://</a:t>
            </a:r>
            <a:r>
              <a:rPr lang="en-US" sz="1000" dirty="0" err="1"/>
              <a:t>www.economist.com</a:t>
            </a:r>
            <a:r>
              <a:rPr lang="en-US" sz="1000" dirty="0"/>
              <a:t>/graphic-detail/2021/05/13/how-we-estimated-the-true-death-toll-of-the-pandemic)</a:t>
            </a:r>
          </a:p>
        </p:txBody>
      </p:sp>
      <p:sp>
        <p:nvSpPr>
          <p:cNvPr id="8" name="Footer Placeholder 7">
            <a:extLst>
              <a:ext uri="{FF2B5EF4-FFF2-40B4-BE49-F238E27FC236}">
                <a16:creationId xmlns:a16="http://schemas.microsoft.com/office/drawing/2014/main" id="{AAED616B-8B88-F347-2009-7ECFB5146200}"/>
              </a:ext>
            </a:extLst>
          </p:cNvPr>
          <p:cNvSpPr>
            <a:spLocks noGrp="1"/>
          </p:cNvSpPr>
          <p:nvPr>
            <p:ph type="ftr" sz="quarter" idx="11"/>
          </p:nvPr>
        </p:nvSpPr>
        <p:spPr/>
        <p:txBody>
          <a:bodyPr/>
          <a:lstStyle/>
          <a:p>
            <a:r>
              <a:rPr lang="en-US"/>
              <a:t>The Economist’s Methodology - Data &amp; Assumptions (Model B)</a:t>
            </a:r>
          </a:p>
        </p:txBody>
      </p:sp>
    </p:spTree>
    <p:extLst>
      <p:ext uri="{BB962C8B-B14F-4D97-AF65-F5344CB8AC3E}">
        <p14:creationId xmlns:p14="http://schemas.microsoft.com/office/powerpoint/2010/main" val="407358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B – Data &amp; Assumptions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5865108"/>
          </a:xfrm>
        </p:spPr>
        <p:txBody>
          <a:bodyPr>
            <a:normAutofit fontScale="92500" lnSpcReduction="10000"/>
          </a:bodyPr>
          <a:lstStyle/>
          <a:p>
            <a:r>
              <a:rPr lang="en-US" dirty="0"/>
              <a:t>Machine Learning Model trained on Model A outputs + other indicators.</a:t>
            </a:r>
          </a:p>
          <a:p>
            <a:r>
              <a:rPr lang="en-US" dirty="0"/>
              <a:t>Selected Model: </a:t>
            </a:r>
            <a:r>
              <a:rPr lang="en-US" dirty="0" err="1"/>
              <a:t>XGBoost</a:t>
            </a:r>
            <a:r>
              <a:rPr lang="en-US" dirty="0"/>
              <a:t> (</a:t>
            </a:r>
            <a:r>
              <a:rPr lang="en-US" dirty="0" err="1"/>
              <a:t>eXtreme</a:t>
            </a:r>
            <a:r>
              <a:rPr lang="en-US" dirty="0"/>
              <a:t> Gradient Boosting)</a:t>
            </a:r>
          </a:p>
          <a:p>
            <a:pPr lvl="1"/>
            <a:r>
              <a:rPr lang="en-US" dirty="0"/>
              <a:t>Very popular ML model</a:t>
            </a:r>
          </a:p>
          <a:p>
            <a:pPr lvl="1"/>
            <a:r>
              <a:rPr lang="en-US" dirty="0"/>
              <a:t>Gradient Boosting algorithm</a:t>
            </a:r>
          </a:p>
          <a:p>
            <a:pPr lvl="2"/>
            <a:r>
              <a:rPr lang="en-US" dirty="0"/>
              <a:t>Create sequential set of decision trees, where each subsequent tree is used to fit the error of the prediction made by all previous trees.</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1"/>
            <a:r>
              <a:rPr lang="en-US" dirty="0"/>
              <a:t>Regularized algorithm, avoids overfitting and improves prediction errors</a:t>
            </a:r>
          </a:p>
          <a:p>
            <a:pPr lvl="1"/>
            <a:r>
              <a:rPr lang="en-US" dirty="0"/>
              <a:t>Robust to collinearity and missing values</a:t>
            </a:r>
          </a:p>
          <a:p>
            <a:pPr lvl="1"/>
            <a:r>
              <a:rPr lang="en-US" dirty="0"/>
              <a:t>Main hyperparameters:</a:t>
            </a:r>
          </a:p>
          <a:p>
            <a:pPr lvl="2"/>
            <a:r>
              <a:rPr lang="en-US" dirty="0"/>
              <a:t># of sub-trees</a:t>
            </a:r>
          </a:p>
          <a:p>
            <a:pPr lvl="2"/>
            <a:r>
              <a:rPr lang="en-US" dirty="0"/>
              <a:t>Learning Rate</a:t>
            </a:r>
          </a:p>
          <a:p>
            <a:pPr lvl="1"/>
            <a:r>
              <a:rPr lang="en-US" dirty="0"/>
              <a:t>10-fold Cross Validation</a:t>
            </a:r>
          </a:p>
          <a:p>
            <a:endParaRPr lang="en-US" dirty="0"/>
          </a:p>
          <a:p>
            <a:pPr marL="530352" lvl="1" indent="0">
              <a:buNone/>
            </a:pPr>
            <a:endParaRPr lang="en-US" dirty="0"/>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17</a:t>
            </a:fld>
            <a:endParaRPr lang="en-US"/>
          </a:p>
        </p:txBody>
      </p:sp>
      <p:pic>
        <p:nvPicPr>
          <p:cNvPr id="8" name="Picture 7" descr="Diagram&#10;&#10;Description automatically generated with low confidence">
            <a:extLst>
              <a:ext uri="{FF2B5EF4-FFF2-40B4-BE49-F238E27FC236}">
                <a16:creationId xmlns:a16="http://schemas.microsoft.com/office/drawing/2014/main" id="{A0EAB806-0125-7572-58C1-617C311A9DB7}"/>
              </a:ext>
            </a:extLst>
          </p:cNvPr>
          <p:cNvPicPr>
            <a:picLocks noChangeAspect="1"/>
          </p:cNvPicPr>
          <p:nvPr/>
        </p:nvPicPr>
        <p:blipFill>
          <a:blip r:embed="rId2"/>
          <a:stretch>
            <a:fillRect/>
          </a:stretch>
        </p:blipFill>
        <p:spPr>
          <a:xfrm>
            <a:off x="4767980" y="2628899"/>
            <a:ext cx="3060787" cy="1600201"/>
          </a:xfrm>
          <a:prstGeom prst="rect">
            <a:avLst/>
          </a:prstGeom>
        </p:spPr>
      </p:pic>
      <p:sp>
        <p:nvSpPr>
          <p:cNvPr id="9" name="Footer Placeholder 8">
            <a:extLst>
              <a:ext uri="{FF2B5EF4-FFF2-40B4-BE49-F238E27FC236}">
                <a16:creationId xmlns:a16="http://schemas.microsoft.com/office/drawing/2014/main" id="{6F8313BB-B75D-78AC-1540-B97BB694A44E}"/>
              </a:ext>
            </a:extLst>
          </p:cNvPr>
          <p:cNvSpPr>
            <a:spLocks noGrp="1"/>
          </p:cNvSpPr>
          <p:nvPr>
            <p:ph type="ftr" sz="quarter" idx="11"/>
          </p:nvPr>
        </p:nvSpPr>
        <p:spPr/>
        <p:txBody>
          <a:bodyPr/>
          <a:lstStyle/>
          <a:p>
            <a:r>
              <a:rPr lang="en-US"/>
              <a:t>The Economist’s Methodology - Data &amp; Assumptions (Model B)</a:t>
            </a:r>
          </a:p>
        </p:txBody>
      </p:sp>
    </p:spTree>
    <p:extLst>
      <p:ext uri="{BB962C8B-B14F-4D97-AF65-F5344CB8AC3E}">
        <p14:creationId xmlns:p14="http://schemas.microsoft.com/office/powerpoint/2010/main" val="1217597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9EFA-E554-00F3-2ED9-951C90F27EB3}"/>
              </a:ext>
            </a:extLst>
          </p:cNvPr>
          <p:cNvSpPr>
            <a:spLocks noGrp="1"/>
          </p:cNvSpPr>
          <p:nvPr>
            <p:ph type="title"/>
          </p:nvPr>
        </p:nvSpPr>
        <p:spPr>
          <a:xfrm>
            <a:off x="1141413" y="609600"/>
            <a:ext cx="9905998" cy="675503"/>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9E793CA2-7F9E-083B-C4B3-22DA08302CD7}"/>
              </a:ext>
            </a:extLst>
          </p:cNvPr>
          <p:cNvSpPr>
            <a:spLocks noGrp="1"/>
          </p:cNvSpPr>
          <p:nvPr>
            <p:ph idx="1"/>
          </p:nvPr>
        </p:nvSpPr>
        <p:spPr>
          <a:xfrm>
            <a:off x="1141413" y="1569309"/>
            <a:ext cx="9905998" cy="4221892"/>
          </a:xfrm>
        </p:spPr>
        <p:txBody>
          <a:bodyPr anchor="t"/>
          <a:lstStyle/>
          <a:p>
            <a:r>
              <a:rPr lang="en-US" strike="sngStrike" dirty="0"/>
              <a:t>Introduction &amp; Problem Statement</a:t>
            </a:r>
          </a:p>
          <a:p>
            <a:r>
              <a:rPr lang="en-US" dirty="0"/>
              <a:t>The Economist’s Methodology</a:t>
            </a:r>
          </a:p>
          <a:p>
            <a:pPr lvl="1"/>
            <a:r>
              <a:rPr lang="en-US" strike="sngStrike" dirty="0"/>
              <a:t>Overview</a:t>
            </a:r>
          </a:p>
          <a:p>
            <a:pPr lvl="1"/>
            <a:r>
              <a:rPr lang="en-US" strike="sngStrike" dirty="0"/>
              <a:t>Data &amp; Assumptions</a:t>
            </a:r>
          </a:p>
          <a:p>
            <a:pPr lvl="1"/>
            <a:r>
              <a:rPr lang="en-US" dirty="0"/>
              <a:t>Shortcomings</a:t>
            </a:r>
          </a:p>
          <a:p>
            <a:r>
              <a:rPr lang="en-US" dirty="0"/>
              <a:t>Validation (Back-of-the-envelope)</a:t>
            </a:r>
          </a:p>
          <a:p>
            <a:r>
              <a:rPr lang="en-US" dirty="0"/>
              <a:t>Discussion</a:t>
            </a:r>
          </a:p>
          <a:p>
            <a:r>
              <a:rPr lang="en-US" dirty="0"/>
              <a:t>Concluding Remarks</a:t>
            </a:r>
          </a:p>
        </p:txBody>
      </p:sp>
      <p:sp>
        <p:nvSpPr>
          <p:cNvPr id="4" name="Slide Number Placeholder 3">
            <a:extLst>
              <a:ext uri="{FF2B5EF4-FFF2-40B4-BE49-F238E27FC236}">
                <a16:creationId xmlns:a16="http://schemas.microsoft.com/office/drawing/2014/main" id="{F7C177F8-E9B5-333C-0BA5-57F00438C0B0}"/>
              </a:ext>
            </a:extLst>
          </p:cNvPr>
          <p:cNvSpPr>
            <a:spLocks noGrp="1"/>
          </p:cNvSpPr>
          <p:nvPr>
            <p:ph type="sldNum" sz="quarter" idx="12"/>
          </p:nvPr>
        </p:nvSpPr>
        <p:spPr/>
        <p:txBody>
          <a:bodyPr/>
          <a:lstStyle/>
          <a:p>
            <a:fld id="{E8B2249B-FD09-4942-9000-EB2098580342}" type="slidenum">
              <a:rPr lang="en-US" smtClean="0"/>
              <a:t>18</a:t>
            </a:fld>
            <a:endParaRPr lang="en-US"/>
          </a:p>
        </p:txBody>
      </p:sp>
    </p:spTree>
    <p:extLst>
      <p:ext uri="{BB962C8B-B14F-4D97-AF65-F5344CB8AC3E}">
        <p14:creationId xmlns:p14="http://schemas.microsoft.com/office/powerpoint/2010/main" val="1253094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A – Shortcomings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5865108"/>
          </a:xfrm>
        </p:spPr>
        <p:txBody>
          <a:bodyPr>
            <a:normAutofit/>
          </a:bodyPr>
          <a:lstStyle/>
          <a:p>
            <a:r>
              <a:rPr lang="en-US" dirty="0"/>
              <a:t>Data Collection</a:t>
            </a:r>
          </a:p>
          <a:p>
            <a:pPr lvl="1"/>
            <a:r>
              <a:rPr lang="en-US" dirty="0"/>
              <a:t>Reporting delays for death data</a:t>
            </a:r>
          </a:p>
          <a:p>
            <a:pPr lvl="1"/>
            <a:r>
              <a:rPr lang="en-US" dirty="0"/>
              <a:t>Time period mismatch</a:t>
            </a:r>
          </a:p>
          <a:p>
            <a:pPr lvl="2"/>
            <a:r>
              <a:rPr lang="en-US" dirty="0"/>
              <a:t>Historical death data, mostly classified by date of occurrence</a:t>
            </a:r>
          </a:p>
          <a:p>
            <a:pPr lvl="2"/>
            <a:r>
              <a:rPr lang="en-US" dirty="0"/>
              <a:t>COVID deaths, classified by date of reporting</a:t>
            </a:r>
          </a:p>
          <a:p>
            <a:pPr lvl="1"/>
            <a:r>
              <a:rPr lang="en-US" dirty="0"/>
              <a:t>Economist’s models do not account for this, while some other models do</a:t>
            </a:r>
          </a:p>
          <a:p>
            <a:pPr lvl="1"/>
            <a:r>
              <a:rPr lang="en-US" dirty="0"/>
              <a:t>All-cause VS natural deaths</a:t>
            </a:r>
          </a:p>
          <a:p>
            <a:pPr lvl="2"/>
            <a:r>
              <a:rPr lang="en-US" dirty="0"/>
              <a:t>All-cause mortality includes natural (old-age, disease, illness, </a:t>
            </a:r>
            <a:r>
              <a:rPr lang="en-US" dirty="0" err="1"/>
              <a:t>etc</a:t>
            </a:r>
            <a:r>
              <a:rPr lang="en-US" dirty="0"/>
              <a:t>) and unnatural (accidents, homicides, suicides, </a:t>
            </a:r>
            <a:r>
              <a:rPr lang="en-US" dirty="0" err="1"/>
              <a:t>etc</a:t>
            </a:r>
            <a:r>
              <a:rPr lang="en-US" dirty="0"/>
              <a:t>)</a:t>
            </a:r>
          </a:p>
          <a:p>
            <a:pPr lvl="2"/>
            <a:r>
              <a:rPr lang="en-US" dirty="0"/>
              <a:t>Proportion of natural VS unnatural deaths will vary from country to country and depends on various endogenous factors, which are not accounted for in The Economist’s models</a:t>
            </a:r>
          </a:p>
          <a:p>
            <a:pPr lvl="1"/>
            <a:r>
              <a:rPr lang="en-US" dirty="0"/>
              <a:t>No sex/age stratification</a:t>
            </a:r>
          </a:p>
          <a:p>
            <a:pPr lvl="2"/>
            <a:r>
              <a:rPr lang="en-US" dirty="0"/>
              <a:t>Lumping all mortality together, could conceal any trends due to the age/sex make-up of countries (younger populations tend to fare better with COVID mortality)</a:t>
            </a:r>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19</a:t>
            </a:fld>
            <a:endParaRPr lang="en-US"/>
          </a:p>
        </p:txBody>
      </p:sp>
      <p:sp>
        <p:nvSpPr>
          <p:cNvPr id="5" name="Footer Placeholder 4">
            <a:extLst>
              <a:ext uri="{FF2B5EF4-FFF2-40B4-BE49-F238E27FC236}">
                <a16:creationId xmlns:a16="http://schemas.microsoft.com/office/drawing/2014/main" id="{84900FA6-8049-B583-E9F0-E0EFB1443037}"/>
              </a:ext>
            </a:extLst>
          </p:cNvPr>
          <p:cNvSpPr>
            <a:spLocks noGrp="1"/>
          </p:cNvSpPr>
          <p:nvPr>
            <p:ph type="ftr" sz="quarter" idx="11"/>
          </p:nvPr>
        </p:nvSpPr>
        <p:spPr/>
        <p:txBody>
          <a:bodyPr/>
          <a:lstStyle/>
          <a:p>
            <a:r>
              <a:rPr lang="en-US"/>
              <a:t>The Economist’s Methodology - Shortcomings (Model A)</a:t>
            </a:r>
          </a:p>
        </p:txBody>
      </p:sp>
    </p:spTree>
    <p:extLst>
      <p:ext uri="{BB962C8B-B14F-4D97-AF65-F5344CB8AC3E}">
        <p14:creationId xmlns:p14="http://schemas.microsoft.com/office/powerpoint/2010/main" val="2545012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9EFA-E554-00F3-2ED9-951C90F27EB3}"/>
              </a:ext>
            </a:extLst>
          </p:cNvPr>
          <p:cNvSpPr>
            <a:spLocks noGrp="1"/>
          </p:cNvSpPr>
          <p:nvPr>
            <p:ph type="title"/>
          </p:nvPr>
        </p:nvSpPr>
        <p:spPr>
          <a:xfrm>
            <a:off x="1141413" y="609600"/>
            <a:ext cx="9905998" cy="675503"/>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9E793CA2-7F9E-083B-C4B3-22DA08302CD7}"/>
              </a:ext>
            </a:extLst>
          </p:cNvPr>
          <p:cNvSpPr>
            <a:spLocks noGrp="1"/>
          </p:cNvSpPr>
          <p:nvPr>
            <p:ph idx="1"/>
          </p:nvPr>
        </p:nvSpPr>
        <p:spPr>
          <a:xfrm>
            <a:off x="1141413" y="1569309"/>
            <a:ext cx="9905998" cy="4221892"/>
          </a:xfrm>
        </p:spPr>
        <p:txBody>
          <a:bodyPr anchor="t"/>
          <a:lstStyle/>
          <a:p>
            <a:r>
              <a:rPr lang="en-US" dirty="0"/>
              <a:t>Introduction &amp; Problem Statement</a:t>
            </a:r>
          </a:p>
          <a:p>
            <a:r>
              <a:rPr lang="en-US" dirty="0"/>
              <a:t>The Economist’s Methodology</a:t>
            </a:r>
          </a:p>
          <a:p>
            <a:pPr lvl="1"/>
            <a:r>
              <a:rPr lang="en-US" dirty="0"/>
              <a:t>Overview</a:t>
            </a:r>
          </a:p>
          <a:p>
            <a:pPr lvl="1"/>
            <a:r>
              <a:rPr lang="en-US" dirty="0"/>
              <a:t>Data &amp; Assumptions</a:t>
            </a:r>
          </a:p>
          <a:p>
            <a:pPr lvl="1"/>
            <a:r>
              <a:rPr lang="en-US" dirty="0"/>
              <a:t>Shortcomings</a:t>
            </a:r>
          </a:p>
          <a:p>
            <a:r>
              <a:rPr lang="en-US" dirty="0"/>
              <a:t>Validation (Back-of-the-envelope)</a:t>
            </a:r>
          </a:p>
          <a:p>
            <a:r>
              <a:rPr lang="en-US" dirty="0"/>
              <a:t>Discussion</a:t>
            </a:r>
          </a:p>
          <a:p>
            <a:r>
              <a:rPr lang="en-US" dirty="0"/>
              <a:t>Concluding Remarks</a:t>
            </a:r>
          </a:p>
        </p:txBody>
      </p:sp>
      <p:sp>
        <p:nvSpPr>
          <p:cNvPr id="4" name="Slide Number Placeholder 3">
            <a:extLst>
              <a:ext uri="{FF2B5EF4-FFF2-40B4-BE49-F238E27FC236}">
                <a16:creationId xmlns:a16="http://schemas.microsoft.com/office/drawing/2014/main" id="{F7C177F8-E9B5-333C-0BA5-57F00438C0B0}"/>
              </a:ext>
            </a:extLst>
          </p:cNvPr>
          <p:cNvSpPr>
            <a:spLocks noGrp="1"/>
          </p:cNvSpPr>
          <p:nvPr>
            <p:ph type="sldNum" sz="quarter" idx="12"/>
          </p:nvPr>
        </p:nvSpPr>
        <p:spPr/>
        <p:txBody>
          <a:bodyPr/>
          <a:lstStyle/>
          <a:p>
            <a:fld id="{E8B2249B-FD09-4942-9000-EB2098580342}" type="slidenum">
              <a:rPr lang="en-US" smtClean="0"/>
              <a:t>2</a:t>
            </a:fld>
            <a:endParaRPr lang="en-US"/>
          </a:p>
        </p:txBody>
      </p:sp>
    </p:spTree>
    <p:extLst>
      <p:ext uri="{BB962C8B-B14F-4D97-AF65-F5344CB8AC3E}">
        <p14:creationId xmlns:p14="http://schemas.microsoft.com/office/powerpoint/2010/main" val="1624828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A – Shortcomings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5865108"/>
          </a:xfrm>
        </p:spPr>
        <p:txBody>
          <a:bodyPr>
            <a:normAutofit/>
          </a:bodyPr>
          <a:lstStyle/>
          <a:p>
            <a:r>
              <a:rPr lang="en-US" sz="1800" dirty="0"/>
              <a:t>Modelling Assumptions</a:t>
            </a:r>
          </a:p>
          <a:p>
            <a:pPr lvl="1"/>
            <a:r>
              <a:rPr lang="en-US" sz="1800" dirty="0"/>
              <a:t>Normal Distribution</a:t>
            </a:r>
          </a:p>
          <a:p>
            <a:pPr lvl="2"/>
            <a:r>
              <a:rPr lang="en-US" sz="1600" dirty="0"/>
              <a:t>No real justification given for this assumption.</a:t>
            </a:r>
          </a:p>
          <a:p>
            <a:pPr lvl="2"/>
            <a:r>
              <a:rPr lang="en-US" sz="1600" dirty="0">
                <a:highlight>
                  <a:srgbClr val="FFFF00"/>
                </a:highlight>
              </a:rPr>
              <a:t>Technical note, death counts are always positive integers. Normal distribution assumption means non-zero probability of negative deaths.</a:t>
            </a:r>
          </a:p>
          <a:p>
            <a:pPr lvl="2"/>
            <a:r>
              <a:rPr lang="en-US" sz="1600" dirty="0">
                <a:highlight>
                  <a:srgbClr val="FFFF00"/>
                </a:highlight>
              </a:rPr>
              <a:t>Homoscedasticity of error term variances is a crucial assumption in OLS</a:t>
            </a:r>
          </a:p>
          <a:p>
            <a:pPr lvl="3"/>
            <a:r>
              <a:rPr lang="en-US" sz="1600" dirty="0"/>
              <a:t>Unrealistic assumption, consider the variance of deaths in week 52 (Christmas time) VS variance in week 11 (Middle of March). Unlikely to be equal.</a:t>
            </a:r>
          </a:p>
          <a:p>
            <a:r>
              <a:rPr lang="en-US" sz="1800" dirty="0"/>
              <a:t>Statistical Issues</a:t>
            </a:r>
          </a:p>
          <a:p>
            <a:pPr lvl="1"/>
            <a:r>
              <a:rPr lang="en-US" sz="1800" dirty="0"/>
              <a:t># of samples in fixed effects model</a:t>
            </a:r>
          </a:p>
          <a:p>
            <a:pPr lvl="2"/>
            <a:r>
              <a:rPr lang="en-US" sz="1600" dirty="0"/>
              <a:t>Since the time period (week/month/quarter) within a year is considered fixed, essentially the regression for each period is only calculated using samples from that time period in each year. In other words, essentially there are 52/12/4 different regressions being done, one for each time period with each year’s period being a sample point. </a:t>
            </a:r>
          </a:p>
          <a:p>
            <a:pPr lvl="2"/>
            <a:r>
              <a:rPr lang="en-US" sz="1600" dirty="0"/>
              <a:t>This means there is a small sample size being used for each regression</a:t>
            </a:r>
          </a:p>
          <a:p>
            <a:pPr lvl="1"/>
            <a:endParaRPr lang="en-US" sz="1800" dirty="0"/>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20</a:t>
            </a:fld>
            <a:endParaRPr lang="en-US"/>
          </a:p>
        </p:txBody>
      </p:sp>
      <p:pic>
        <p:nvPicPr>
          <p:cNvPr id="6" name="Picture 5" descr="A picture containing chart&#10;&#10;Description automatically generated">
            <a:extLst>
              <a:ext uri="{FF2B5EF4-FFF2-40B4-BE49-F238E27FC236}">
                <a16:creationId xmlns:a16="http://schemas.microsoft.com/office/drawing/2014/main" id="{A5DFB337-26F2-F3CD-5738-0194CC0DFBB1}"/>
              </a:ext>
            </a:extLst>
          </p:cNvPr>
          <p:cNvPicPr>
            <a:picLocks noChangeAspect="1"/>
          </p:cNvPicPr>
          <p:nvPr/>
        </p:nvPicPr>
        <p:blipFill>
          <a:blip r:embed="rId2"/>
          <a:stretch>
            <a:fillRect/>
          </a:stretch>
        </p:blipFill>
        <p:spPr>
          <a:xfrm>
            <a:off x="2241550" y="5239437"/>
            <a:ext cx="8312150" cy="1060929"/>
          </a:xfrm>
          <a:prstGeom prst="rect">
            <a:avLst/>
          </a:prstGeom>
        </p:spPr>
      </p:pic>
      <p:sp>
        <p:nvSpPr>
          <p:cNvPr id="7" name="Footer Placeholder 6">
            <a:extLst>
              <a:ext uri="{FF2B5EF4-FFF2-40B4-BE49-F238E27FC236}">
                <a16:creationId xmlns:a16="http://schemas.microsoft.com/office/drawing/2014/main" id="{39F4257A-DB1E-8B5D-F4CD-1E561A94F9B8}"/>
              </a:ext>
            </a:extLst>
          </p:cNvPr>
          <p:cNvSpPr>
            <a:spLocks noGrp="1"/>
          </p:cNvSpPr>
          <p:nvPr>
            <p:ph type="ftr" sz="quarter" idx="11"/>
          </p:nvPr>
        </p:nvSpPr>
        <p:spPr/>
        <p:txBody>
          <a:bodyPr/>
          <a:lstStyle/>
          <a:p>
            <a:r>
              <a:rPr lang="en-US"/>
              <a:t>The Economist’s Methodology - Shortcomings (Model A)</a:t>
            </a:r>
          </a:p>
        </p:txBody>
      </p:sp>
    </p:spTree>
    <p:extLst>
      <p:ext uri="{BB962C8B-B14F-4D97-AF65-F5344CB8AC3E}">
        <p14:creationId xmlns:p14="http://schemas.microsoft.com/office/powerpoint/2010/main" val="1140389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A – Shortcomings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5865108"/>
              </a:xfrm>
            </p:spPr>
            <p:txBody>
              <a:bodyPr>
                <a:normAutofit/>
              </a:bodyPr>
              <a:lstStyle/>
              <a:p>
                <a:r>
                  <a:rPr lang="en-US" sz="1800" dirty="0"/>
                  <a:t>Statistical Issues</a:t>
                </a:r>
              </a:p>
              <a:p>
                <a:pPr lvl="1"/>
                <a:r>
                  <a:rPr lang="en-US" sz="1800" dirty="0">
                    <a:highlight>
                      <a:srgbClr val="FFFF00"/>
                    </a:highlight>
                  </a:rPr>
                  <a:t>Some countries’ have undetermined systems (Design matrix not of full column rank), which means that there is not a unique solution to the OLS problem which can lead to issues with predictions</a:t>
                </a:r>
              </a:p>
              <a:p>
                <a:pPr lvl="1"/>
                <a14:m>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𝛽</m:t>
                        </m:r>
                      </m:e>
                    </m:acc>
                    <m:r>
                      <a:rPr lang="en-US" sz="1800" b="0" i="1" dirty="0" smtClean="0">
                        <a:latin typeface="Cambria Math" panose="02040503050406030204" pitchFamily="18" charset="0"/>
                      </a:rPr>
                      <m:t>=</m:t>
                    </m:r>
                    <m:sSup>
                      <m:sSupPr>
                        <m:ctrlPr>
                          <a:rPr lang="en-US" sz="1800" b="0" i="1" dirty="0" smtClean="0">
                            <a:highlight>
                              <a:srgbClr val="FFFF00"/>
                            </a:highlight>
                            <a:latin typeface="Cambria Math" panose="02040503050406030204" pitchFamily="18" charset="0"/>
                          </a:rPr>
                        </m:ctrlPr>
                      </m:sSupPr>
                      <m:e>
                        <m:d>
                          <m:dPr>
                            <m:ctrlPr>
                              <a:rPr lang="en-US" sz="1800" b="0" i="1" dirty="0" smtClean="0">
                                <a:highlight>
                                  <a:srgbClr val="FFFF00"/>
                                </a:highlight>
                                <a:latin typeface="Cambria Math" panose="02040503050406030204" pitchFamily="18" charset="0"/>
                              </a:rPr>
                            </m:ctrlPr>
                          </m:dPr>
                          <m:e>
                            <m:sSup>
                              <m:sSupPr>
                                <m:ctrlPr>
                                  <a:rPr lang="en-US" sz="1800" b="0" i="1" dirty="0" smtClean="0">
                                    <a:highlight>
                                      <a:srgbClr val="FFFF00"/>
                                    </a:highlight>
                                    <a:latin typeface="Cambria Math" panose="02040503050406030204" pitchFamily="18" charset="0"/>
                                  </a:rPr>
                                </m:ctrlPr>
                              </m:sSupPr>
                              <m:e>
                                <m:r>
                                  <a:rPr lang="en-US" sz="1800" b="0" i="1" dirty="0" smtClean="0">
                                    <a:highlight>
                                      <a:srgbClr val="FFFF00"/>
                                    </a:highlight>
                                    <a:latin typeface="Cambria Math" panose="02040503050406030204" pitchFamily="18" charset="0"/>
                                  </a:rPr>
                                  <m:t>𝑋</m:t>
                                </m:r>
                              </m:e>
                              <m:sup>
                                <m:r>
                                  <a:rPr lang="en-US" sz="1800" b="0" i="1" dirty="0" smtClean="0">
                                    <a:highlight>
                                      <a:srgbClr val="FFFF00"/>
                                    </a:highlight>
                                    <a:latin typeface="Cambria Math" panose="02040503050406030204" pitchFamily="18" charset="0"/>
                                  </a:rPr>
                                  <m:t>𝑇</m:t>
                                </m:r>
                              </m:sup>
                            </m:sSup>
                            <m:r>
                              <a:rPr lang="en-US" sz="1800" b="0" i="1" dirty="0" smtClean="0">
                                <a:highlight>
                                  <a:srgbClr val="FFFF00"/>
                                </a:highlight>
                                <a:latin typeface="Cambria Math" panose="02040503050406030204" pitchFamily="18" charset="0"/>
                              </a:rPr>
                              <m:t>𝑋</m:t>
                            </m:r>
                          </m:e>
                        </m:d>
                      </m:e>
                      <m:sup>
                        <m:r>
                          <a:rPr lang="en-US" sz="1800" b="0" i="1" dirty="0" smtClean="0">
                            <a:highlight>
                              <a:srgbClr val="FFFF00"/>
                            </a:highlight>
                            <a:latin typeface="Cambria Math" panose="02040503050406030204" pitchFamily="18" charset="0"/>
                          </a:rPr>
                          <m:t>−1</m:t>
                        </m:r>
                      </m:sup>
                    </m:sSup>
                    <m:sSup>
                      <m:sSupPr>
                        <m:ctrlPr>
                          <a:rPr lang="en-US" sz="1800" b="0" i="1" dirty="0" smtClean="0">
                            <a:latin typeface="Cambria Math" panose="02040503050406030204" pitchFamily="18" charset="0"/>
                          </a:rPr>
                        </m:ctrlPr>
                      </m:sSupPr>
                      <m:e>
                        <m:r>
                          <a:rPr lang="en-US" sz="1800" b="0" i="1" dirty="0" smtClean="0">
                            <a:latin typeface="Cambria Math" panose="02040503050406030204" pitchFamily="18" charset="0"/>
                          </a:rPr>
                          <m:t>𝑋</m:t>
                        </m:r>
                      </m:e>
                      <m:sup>
                        <m:r>
                          <a:rPr lang="en-US" sz="1800" b="0" i="1" dirty="0" smtClean="0">
                            <a:latin typeface="Cambria Math" panose="02040503050406030204" pitchFamily="18" charset="0"/>
                          </a:rPr>
                          <m:t>𝑇</m:t>
                        </m:r>
                      </m:sup>
                    </m:sSup>
                    <m:r>
                      <a:rPr lang="en-US" sz="1800" b="0" i="1" dirty="0" smtClean="0">
                        <a:latin typeface="Cambria Math" panose="02040503050406030204" pitchFamily="18" charset="0"/>
                      </a:rPr>
                      <m:t>𝑌</m:t>
                    </m:r>
                  </m:oMath>
                </a14:m>
                <a:endParaRPr lang="en-US" sz="1800" dirty="0"/>
              </a:p>
              <a:p>
                <a:pPr marL="530352" lvl="1" indent="0">
                  <a:buNone/>
                </a:pPr>
                <a:endParaRPr lang="en-US" sz="1800" dirty="0"/>
              </a:p>
            </p:txBody>
          </p:sp>
        </mc:Choice>
        <mc:Fallback>
          <p:sp>
            <p:nvSpPr>
              <p:cNvPr id="3" name="Content Placeholder 2">
                <a:extLst>
                  <a:ext uri="{FF2B5EF4-FFF2-40B4-BE49-F238E27FC236}">
                    <a16:creationId xmlns:a16="http://schemas.microsoft.com/office/drawing/2014/main" id="{4006CEA2-41EC-D34E-DCFD-10C2D43D7D1E}"/>
                  </a:ext>
                </a:extLst>
              </p:cNvPr>
              <p:cNvSpPr>
                <a:spLocks noGrp="1" noRot="1" noChangeAspect="1" noMove="1" noResize="1" noEditPoints="1" noAdjustHandles="1" noChangeArrowheads="1" noChangeShapeType="1" noTextEdit="1"/>
              </p:cNvSpPr>
              <p:nvPr>
                <p:ph idx="1"/>
              </p:nvPr>
            </p:nvSpPr>
            <p:spPr>
              <a:xfrm>
                <a:off x="1371600" y="588278"/>
                <a:ext cx="9601200" cy="5865108"/>
              </a:xfrm>
              <a:blipFill>
                <a:blip r:embed="rId2"/>
                <a:stretch>
                  <a:fillRect l="-396" t="-6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21</a:t>
            </a:fld>
            <a:endParaRPr lang="en-US"/>
          </a:p>
        </p:txBody>
      </p:sp>
      <p:pic>
        <p:nvPicPr>
          <p:cNvPr id="7" name="Picture 6" descr="A picture containing table&#10;&#10;Description automatically generated">
            <a:extLst>
              <a:ext uri="{FF2B5EF4-FFF2-40B4-BE49-F238E27FC236}">
                <a16:creationId xmlns:a16="http://schemas.microsoft.com/office/drawing/2014/main" id="{A6D6775D-6CEA-5C13-3943-867F1880FCE0}"/>
              </a:ext>
            </a:extLst>
          </p:cNvPr>
          <p:cNvPicPr>
            <a:picLocks noChangeAspect="1"/>
          </p:cNvPicPr>
          <p:nvPr/>
        </p:nvPicPr>
        <p:blipFill>
          <a:blip r:embed="rId3"/>
          <a:stretch>
            <a:fillRect/>
          </a:stretch>
        </p:blipFill>
        <p:spPr>
          <a:xfrm>
            <a:off x="2509800" y="2189644"/>
            <a:ext cx="7048358" cy="4314542"/>
          </a:xfrm>
          <a:prstGeom prst="rect">
            <a:avLst/>
          </a:prstGeom>
        </p:spPr>
      </p:pic>
      <p:sp>
        <p:nvSpPr>
          <p:cNvPr id="8" name="Footer Placeholder 7">
            <a:extLst>
              <a:ext uri="{FF2B5EF4-FFF2-40B4-BE49-F238E27FC236}">
                <a16:creationId xmlns:a16="http://schemas.microsoft.com/office/drawing/2014/main" id="{B75C0C8D-0F69-F3E7-6703-B4D38FC1E446}"/>
              </a:ext>
            </a:extLst>
          </p:cNvPr>
          <p:cNvSpPr>
            <a:spLocks noGrp="1"/>
          </p:cNvSpPr>
          <p:nvPr>
            <p:ph type="ftr" sz="quarter" idx="11"/>
          </p:nvPr>
        </p:nvSpPr>
        <p:spPr/>
        <p:txBody>
          <a:bodyPr/>
          <a:lstStyle/>
          <a:p>
            <a:r>
              <a:rPr lang="en-US"/>
              <a:t>The Economist’s Methodology - Shortcomings (Model A)</a:t>
            </a:r>
          </a:p>
        </p:txBody>
      </p:sp>
    </p:spTree>
    <p:extLst>
      <p:ext uri="{BB962C8B-B14F-4D97-AF65-F5344CB8AC3E}">
        <p14:creationId xmlns:p14="http://schemas.microsoft.com/office/powerpoint/2010/main" val="2658547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7E6CB-83FD-81BD-E956-8C27C3BE765B}"/>
              </a:ext>
            </a:extLst>
          </p:cNvPr>
          <p:cNvSpPr>
            <a:spLocks noGrp="1"/>
          </p:cNvSpPr>
          <p:nvPr>
            <p:ph type="title"/>
          </p:nvPr>
        </p:nvSpPr>
        <p:spPr>
          <a:xfrm>
            <a:off x="1371600" y="36149"/>
            <a:ext cx="9601200" cy="767219"/>
          </a:xfrm>
        </p:spPr>
        <p:txBody>
          <a:bodyPr>
            <a:noAutofit/>
          </a:bodyPr>
          <a:lstStyle/>
          <a:p>
            <a:r>
              <a:rPr lang="en-US" sz="3200" dirty="0"/>
              <a:t>Excess Deaths Model B – Shortcomings</a:t>
            </a:r>
          </a:p>
        </p:txBody>
      </p:sp>
      <p:sp>
        <p:nvSpPr>
          <p:cNvPr id="3" name="Content Placeholder 2">
            <a:extLst>
              <a:ext uri="{FF2B5EF4-FFF2-40B4-BE49-F238E27FC236}">
                <a16:creationId xmlns:a16="http://schemas.microsoft.com/office/drawing/2014/main" id="{4006CEA2-41EC-D34E-DCFD-10C2D43D7D1E}"/>
              </a:ext>
            </a:extLst>
          </p:cNvPr>
          <p:cNvSpPr>
            <a:spLocks noGrp="1"/>
          </p:cNvSpPr>
          <p:nvPr>
            <p:ph idx="1"/>
          </p:nvPr>
        </p:nvSpPr>
        <p:spPr>
          <a:xfrm>
            <a:off x="1371600" y="588278"/>
            <a:ext cx="9601200" cy="5865108"/>
          </a:xfrm>
        </p:spPr>
        <p:txBody>
          <a:bodyPr>
            <a:normAutofit/>
          </a:bodyPr>
          <a:lstStyle/>
          <a:p>
            <a:r>
              <a:rPr lang="en-US" sz="1800" dirty="0"/>
              <a:t>Input Sensitivity</a:t>
            </a:r>
          </a:p>
          <a:p>
            <a:pPr lvl="1"/>
            <a:r>
              <a:rPr lang="en-US" sz="1800" dirty="0"/>
              <a:t>ML model using output from previous step as ‘true’ outcomes</a:t>
            </a:r>
          </a:p>
          <a:p>
            <a:pPr lvl="1"/>
            <a:r>
              <a:rPr lang="en-US" sz="1800" dirty="0"/>
              <a:t>Changes in excess death estimates (due to different models/assumptions) leads to different estimates for global excess deaths</a:t>
            </a:r>
          </a:p>
          <a:p>
            <a:r>
              <a:rPr lang="en-US" sz="1800" dirty="0"/>
              <a:t>Black-box nature of ML model</a:t>
            </a:r>
          </a:p>
          <a:p>
            <a:pPr lvl="1"/>
            <a:r>
              <a:rPr lang="en-US" sz="1800" dirty="0"/>
              <a:t>Highly complex algorithm</a:t>
            </a:r>
          </a:p>
          <a:p>
            <a:pPr lvl="1"/>
            <a:r>
              <a:rPr lang="en-US" sz="1800" dirty="0"/>
              <a:t>Using a model unfit for purpose</a:t>
            </a:r>
          </a:p>
          <a:p>
            <a:pPr lvl="1"/>
            <a:r>
              <a:rPr lang="en-US" sz="1800" dirty="0"/>
              <a:t>Hyperparameter selection, tuning the model to output data you want</a:t>
            </a:r>
          </a:p>
        </p:txBody>
      </p:sp>
      <p:sp>
        <p:nvSpPr>
          <p:cNvPr id="4" name="Slide Number Placeholder 3">
            <a:extLst>
              <a:ext uri="{FF2B5EF4-FFF2-40B4-BE49-F238E27FC236}">
                <a16:creationId xmlns:a16="http://schemas.microsoft.com/office/drawing/2014/main" id="{3E2751EF-A0F3-30F7-F7A5-AB059F2B44A1}"/>
              </a:ext>
            </a:extLst>
          </p:cNvPr>
          <p:cNvSpPr>
            <a:spLocks noGrp="1"/>
          </p:cNvSpPr>
          <p:nvPr>
            <p:ph type="sldNum" sz="quarter" idx="12"/>
          </p:nvPr>
        </p:nvSpPr>
        <p:spPr/>
        <p:txBody>
          <a:bodyPr/>
          <a:lstStyle/>
          <a:p>
            <a:fld id="{E8B2249B-FD09-4942-9000-EB2098580342}" type="slidenum">
              <a:rPr lang="en-US" smtClean="0"/>
              <a:t>22</a:t>
            </a:fld>
            <a:endParaRPr lang="en-US"/>
          </a:p>
        </p:txBody>
      </p:sp>
      <p:sp>
        <p:nvSpPr>
          <p:cNvPr id="5" name="Footer Placeholder 4">
            <a:extLst>
              <a:ext uri="{FF2B5EF4-FFF2-40B4-BE49-F238E27FC236}">
                <a16:creationId xmlns:a16="http://schemas.microsoft.com/office/drawing/2014/main" id="{3BA7D7B7-F35A-2E9E-1DDB-0C16048BDE19}"/>
              </a:ext>
            </a:extLst>
          </p:cNvPr>
          <p:cNvSpPr>
            <a:spLocks noGrp="1"/>
          </p:cNvSpPr>
          <p:nvPr>
            <p:ph type="ftr" sz="quarter" idx="11"/>
          </p:nvPr>
        </p:nvSpPr>
        <p:spPr/>
        <p:txBody>
          <a:bodyPr/>
          <a:lstStyle/>
          <a:p>
            <a:r>
              <a:rPr lang="en-US"/>
              <a:t>The Economist’s Methodology - Shortcomings (Model B)</a:t>
            </a:r>
          </a:p>
        </p:txBody>
      </p:sp>
    </p:spTree>
    <p:extLst>
      <p:ext uri="{BB962C8B-B14F-4D97-AF65-F5344CB8AC3E}">
        <p14:creationId xmlns:p14="http://schemas.microsoft.com/office/powerpoint/2010/main" val="2873954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9EFA-E554-00F3-2ED9-951C90F27EB3}"/>
              </a:ext>
            </a:extLst>
          </p:cNvPr>
          <p:cNvSpPr>
            <a:spLocks noGrp="1"/>
          </p:cNvSpPr>
          <p:nvPr>
            <p:ph type="title"/>
          </p:nvPr>
        </p:nvSpPr>
        <p:spPr>
          <a:xfrm>
            <a:off x="1141413" y="609600"/>
            <a:ext cx="9905998" cy="675503"/>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9E793CA2-7F9E-083B-C4B3-22DA08302CD7}"/>
              </a:ext>
            </a:extLst>
          </p:cNvPr>
          <p:cNvSpPr>
            <a:spLocks noGrp="1"/>
          </p:cNvSpPr>
          <p:nvPr>
            <p:ph idx="1"/>
          </p:nvPr>
        </p:nvSpPr>
        <p:spPr>
          <a:xfrm>
            <a:off x="1141413" y="1569309"/>
            <a:ext cx="9905998" cy="4221892"/>
          </a:xfrm>
        </p:spPr>
        <p:txBody>
          <a:bodyPr anchor="t"/>
          <a:lstStyle/>
          <a:p>
            <a:r>
              <a:rPr lang="en-US" strike="sngStrike" dirty="0"/>
              <a:t>Introduction &amp; Problem Statement</a:t>
            </a:r>
          </a:p>
          <a:p>
            <a:r>
              <a:rPr lang="en-US" strike="sngStrike" dirty="0"/>
              <a:t>The Economist’s Methodology</a:t>
            </a:r>
          </a:p>
          <a:p>
            <a:pPr lvl="1"/>
            <a:r>
              <a:rPr lang="en-US" strike="sngStrike" dirty="0"/>
              <a:t>Overview</a:t>
            </a:r>
          </a:p>
          <a:p>
            <a:pPr lvl="1"/>
            <a:r>
              <a:rPr lang="en-US" strike="sngStrike" dirty="0"/>
              <a:t>Data &amp; Assumptions</a:t>
            </a:r>
          </a:p>
          <a:p>
            <a:pPr lvl="1"/>
            <a:r>
              <a:rPr lang="en-US" strike="sngStrike" dirty="0"/>
              <a:t>Shortcomings</a:t>
            </a:r>
          </a:p>
          <a:p>
            <a:r>
              <a:rPr lang="en-US" dirty="0"/>
              <a:t>Validation (Back-of-the-envelope)</a:t>
            </a:r>
          </a:p>
          <a:p>
            <a:r>
              <a:rPr lang="en-US" dirty="0"/>
              <a:t>Discussion</a:t>
            </a:r>
          </a:p>
          <a:p>
            <a:r>
              <a:rPr lang="en-US" dirty="0"/>
              <a:t>Concluding Remarks</a:t>
            </a:r>
          </a:p>
        </p:txBody>
      </p:sp>
      <p:sp>
        <p:nvSpPr>
          <p:cNvPr id="4" name="Slide Number Placeholder 3">
            <a:extLst>
              <a:ext uri="{FF2B5EF4-FFF2-40B4-BE49-F238E27FC236}">
                <a16:creationId xmlns:a16="http://schemas.microsoft.com/office/drawing/2014/main" id="{F7C177F8-E9B5-333C-0BA5-57F00438C0B0}"/>
              </a:ext>
            </a:extLst>
          </p:cNvPr>
          <p:cNvSpPr>
            <a:spLocks noGrp="1"/>
          </p:cNvSpPr>
          <p:nvPr>
            <p:ph type="sldNum" sz="quarter" idx="12"/>
          </p:nvPr>
        </p:nvSpPr>
        <p:spPr/>
        <p:txBody>
          <a:bodyPr/>
          <a:lstStyle/>
          <a:p>
            <a:fld id="{E8B2249B-FD09-4942-9000-EB2098580342}" type="slidenum">
              <a:rPr lang="en-US" smtClean="0"/>
              <a:t>23</a:t>
            </a:fld>
            <a:endParaRPr lang="en-US"/>
          </a:p>
        </p:txBody>
      </p:sp>
    </p:spTree>
    <p:extLst>
      <p:ext uri="{BB962C8B-B14F-4D97-AF65-F5344CB8AC3E}">
        <p14:creationId xmlns:p14="http://schemas.microsoft.com/office/powerpoint/2010/main" val="186666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643D-2A46-4248-8567-E977F84ED433}"/>
              </a:ext>
            </a:extLst>
          </p:cNvPr>
          <p:cNvSpPr>
            <a:spLocks noGrp="1"/>
          </p:cNvSpPr>
          <p:nvPr>
            <p:ph type="title"/>
          </p:nvPr>
        </p:nvSpPr>
        <p:spPr/>
        <p:txBody>
          <a:bodyPr/>
          <a:lstStyle/>
          <a:p>
            <a:r>
              <a:rPr lang="en-US" dirty="0"/>
              <a:t>Model VALIDATIONS</a:t>
            </a:r>
          </a:p>
        </p:txBody>
      </p:sp>
      <p:sp>
        <p:nvSpPr>
          <p:cNvPr id="3" name="Text Placeholder 2">
            <a:extLst>
              <a:ext uri="{FF2B5EF4-FFF2-40B4-BE49-F238E27FC236}">
                <a16:creationId xmlns:a16="http://schemas.microsoft.com/office/drawing/2014/main" id="{AD451D0B-4287-5A9F-F190-AF9DACC526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187CC6-8A75-7936-2DEE-8D53EE6F6CC2}"/>
              </a:ext>
            </a:extLst>
          </p:cNvPr>
          <p:cNvSpPr>
            <a:spLocks noGrp="1"/>
          </p:cNvSpPr>
          <p:nvPr>
            <p:ph type="sldNum" sz="quarter" idx="12"/>
          </p:nvPr>
        </p:nvSpPr>
        <p:spPr/>
        <p:txBody>
          <a:bodyPr/>
          <a:lstStyle/>
          <a:p>
            <a:fld id="{E8B2249B-FD09-4942-9000-EB2098580342}" type="slidenum">
              <a:rPr lang="en-US" smtClean="0"/>
              <a:t>24</a:t>
            </a:fld>
            <a:endParaRPr lang="en-US"/>
          </a:p>
        </p:txBody>
      </p:sp>
    </p:spTree>
    <p:extLst>
      <p:ext uri="{BB962C8B-B14F-4D97-AF65-F5344CB8AC3E}">
        <p14:creationId xmlns:p14="http://schemas.microsoft.com/office/powerpoint/2010/main" val="313091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DC02-5887-3CF4-66AB-60AB2AFF1F8D}"/>
              </a:ext>
            </a:extLst>
          </p:cNvPr>
          <p:cNvSpPr>
            <a:spLocks noGrp="1"/>
          </p:cNvSpPr>
          <p:nvPr>
            <p:ph type="title"/>
          </p:nvPr>
        </p:nvSpPr>
        <p:spPr>
          <a:xfrm>
            <a:off x="1371600" y="153759"/>
            <a:ext cx="9601200" cy="710538"/>
          </a:xfrm>
        </p:spPr>
        <p:txBody>
          <a:bodyPr/>
          <a:lstStyle/>
          <a:p>
            <a:r>
              <a:rPr lang="en-US" dirty="0"/>
              <a:t>Normal Errors</a:t>
            </a:r>
          </a:p>
        </p:txBody>
      </p:sp>
      <p:sp>
        <p:nvSpPr>
          <p:cNvPr id="3" name="Content Placeholder 2">
            <a:extLst>
              <a:ext uri="{FF2B5EF4-FFF2-40B4-BE49-F238E27FC236}">
                <a16:creationId xmlns:a16="http://schemas.microsoft.com/office/drawing/2014/main" id="{F6EBEB96-C8D0-41AC-D30F-4A5A7B561A68}"/>
              </a:ext>
            </a:extLst>
          </p:cNvPr>
          <p:cNvSpPr>
            <a:spLocks noGrp="1"/>
          </p:cNvSpPr>
          <p:nvPr>
            <p:ph idx="1"/>
          </p:nvPr>
        </p:nvSpPr>
        <p:spPr>
          <a:xfrm>
            <a:off x="1371600" y="1027134"/>
            <a:ext cx="9601200" cy="1200329"/>
          </a:xfrm>
        </p:spPr>
        <p:txBody>
          <a:bodyPr/>
          <a:lstStyle/>
          <a:p>
            <a:r>
              <a:rPr lang="en-US" dirty="0"/>
              <a:t>Check whether residual terms are in fact normally distributed</a:t>
            </a:r>
          </a:p>
          <a:p>
            <a:pPr lvl="1"/>
            <a:r>
              <a:rPr lang="en-US" dirty="0"/>
              <a:t>QQ Plot</a:t>
            </a:r>
          </a:p>
          <a:p>
            <a:pPr lvl="1"/>
            <a:r>
              <a:rPr lang="en-US" dirty="0"/>
              <a:t>Histogram</a:t>
            </a:r>
          </a:p>
        </p:txBody>
      </p:sp>
      <p:sp>
        <p:nvSpPr>
          <p:cNvPr id="4" name="Slide Number Placeholder 3">
            <a:extLst>
              <a:ext uri="{FF2B5EF4-FFF2-40B4-BE49-F238E27FC236}">
                <a16:creationId xmlns:a16="http://schemas.microsoft.com/office/drawing/2014/main" id="{F2480627-2E28-0B05-A8C0-87DA2DA2A4F6}"/>
              </a:ext>
            </a:extLst>
          </p:cNvPr>
          <p:cNvSpPr>
            <a:spLocks noGrp="1"/>
          </p:cNvSpPr>
          <p:nvPr>
            <p:ph type="sldNum" sz="quarter" idx="12"/>
          </p:nvPr>
        </p:nvSpPr>
        <p:spPr/>
        <p:txBody>
          <a:bodyPr/>
          <a:lstStyle/>
          <a:p>
            <a:fld id="{E8B2249B-FD09-4942-9000-EB2098580342}" type="slidenum">
              <a:rPr lang="en-US" smtClean="0"/>
              <a:t>25</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A0A852C-5F06-E21A-8F3B-31BA458BEA2C}"/>
                  </a:ext>
                </a:extLst>
              </p:cNvPr>
              <p:cNvSpPr txBox="1"/>
              <p:nvPr/>
            </p:nvSpPr>
            <p:spPr>
              <a:xfrm>
                <a:off x="1841326" y="2390300"/>
                <a:ext cx="9131474" cy="23308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latin typeface="Monaco" pitchFamily="2" charset="77"/>
                  </a:rPr>
                  <a:t>lm_mod = </a:t>
                </a:r>
                <a:r>
                  <a:rPr lang="en-US" sz="1200" dirty="0" err="1">
                    <a:latin typeface="Monaco" pitchFamily="2" charset="77"/>
                  </a:rPr>
                  <a:t>lm</a:t>
                </a:r>
                <a:r>
                  <a:rPr lang="en-US" sz="1200" dirty="0">
                    <a:latin typeface="Monaco" pitchFamily="2" charset="77"/>
                  </a:rPr>
                  <a:t>(</a:t>
                </a:r>
                <a:r>
                  <a:rPr lang="en-US" sz="1200" dirty="0" err="1">
                    <a:latin typeface="Monaco" pitchFamily="2" charset="77"/>
                  </a:rPr>
                  <a:t>lm_formula</a:t>
                </a:r>
                <a:r>
                  <a:rPr lang="en-US" sz="1200" dirty="0">
                    <a:latin typeface="Monaco" pitchFamily="2" charset="77"/>
                  </a:rPr>
                  <a:t>, data = </a:t>
                </a:r>
                <a:r>
                  <a:rPr lang="en-US" sz="1200" dirty="0" err="1">
                    <a:latin typeface="Monaco" pitchFamily="2" charset="77"/>
                  </a:rPr>
                  <a:t>train_df</a:t>
                </a:r>
                <a:r>
                  <a:rPr lang="en-US" sz="1200" dirty="0">
                    <a:latin typeface="Monaco" pitchFamily="2" charset="77"/>
                  </a:rPr>
                  <a:t>) #Create linear model</a:t>
                </a:r>
              </a:p>
              <a:p>
                <a:r>
                  <a:rPr lang="en-US" sz="1200" dirty="0" err="1">
                    <a:latin typeface="Monaco" pitchFamily="2" charset="77"/>
                  </a:rPr>
                  <a:t>sum_mod</a:t>
                </a:r>
                <a:r>
                  <a:rPr lang="en-US" sz="1200" dirty="0">
                    <a:latin typeface="Monaco" pitchFamily="2" charset="77"/>
                  </a:rPr>
                  <a:t> = summary(</a:t>
                </a:r>
                <a:r>
                  <a:rPr lang="en-US" sz="1200" dirty="0" err="1">
                    <a:latin typeface="Monaco" pitchFamily="2" charset="77"/>
                  </a:rPr>
                  <a:t>lm_mod</a:t>
                </a:r>
                <a:r>
                  <a:rPr lang="en-US" sz="1200" dirty="0">
                    <a:latin typeface="Monaco" pitchFamily="2" charset="77"/>
                  </a:rPr>
                  <a:t>) #Create summary of model, to extract </a:t>
                </a:r>
                <a14:m>
                  <m:oMath xmlns:m="http://schemas.openxmlformats.org/officeDocument/2006/math">
                    <m:sSup>
                      <m:sSupPr>
                        <m:ctrlPr>
                          <a:rPr lang="en-US" sz="1200" b="0" i="1" dirty="0"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𝜎</m:t>
                            </m:r>
                          </m:e>
                        </m:acc>
                      </m:e>
                      <m:sup>
                        <m:r>
                          <a:rPr lang="en-US" sz="1200" b="0" i="1" dirty="0" smtClean="0">
                            <a:latin typeface="Cambria Math" panose="02040503050406030204" pitchFamily="18" charset="0"/>
                          </a:rPr>
                          <m:t>2</m:t>
                        </m:r>
                      </m:sup>
                    </m:sSup>
                  </m:oMath>
                </a14:m>
                <a:endParaRPr lang="en-US" sz="1200" dirty="0">
                  <a:latin typeface="Monaco" pitchFamily="2" charset="77"/>
                </a:endParaRPr>
              </a:p>
              <a:p>
                <a:r>
                  <a:rPr lang="en-US" sz="1200" dirty="0">
                    <a:latin typeface="Monaco" pitchFamily="2" charset="77"/>
                  </a:rPr>
                  <a:t>res = </a:t>
                </a:r>
                <a:r>
                  <a:rPr lang="en-US" sz="1200" dirty="0" err="1">
                    <a:latin typeface="Monaco" pitchFamily="2" charset="77"/>
                  </a:rPr>
                  <a:t>lm_mod$residuals</a:t>
                </a:r>
                <a:r>
                  <a:rPr lang="en-US" sz="1200" dirty="0">
                    <a:latin typeface="Monaco" pitchFamily="2" charset="77"/>
                  </a:rPr>
                  <a:t> #Extract residuals</a:t>
                </a:r>
              </a:p>
              <a:p>
                <a:endParaRPr lang="en-US" sz="1200" dirty="0">
                  <a:latin typeface="Monaco" pitchFamily="2" charset="77"/>
                </a:endParaRPr>
              </a:p>
              <a:p>
                <a:r>
                  <a:rPr lang="en-US" sz="1200" dirty="0" err="1">
                    <a:latin typeface="Monaco" pitchFamily="2" charset="77"/>
                  </a:rPr>
                  <a:t>qqnorm</a:t>
                </a:r>
                <a:r>
                  <a:rPr lang="en-US" sz="1200" dirty="0">
                    <a:latin typeface="Monaco" pitchFamily="2" charset="77"/>
                  </a:rPr>
                  <a:t>(</a:t>
                </a:r>
                <a:r>
                  <a:rPr lang="en-US" sz="1200" dirty="0" err="1">
                    <a:latin typeface="Monaco" pitchFamily="2" charset="77"/>
                  </a:rPr>
                  <a:t>res,main</a:t>
                </a:r>
                <a:r>
                  <a:rPr lang="en-US" sz="1200" dirty="0">
                    <a:latin typeface="Monaco" pitchFamily="2" charset="77"/>
                  </a:rPr>
                  <a:t>=</a:t>
                </a:r>
                <a:r>
                  <a:rPr lang="en-US" sz="1200" dirty="0" err="1">
                    <a:latin typeface="Monaco" pitchFamily="2" charset="77"/>
                  </a:rPr>
                  <a:t>qq_main</a:t>
                </a:r>
                <a:r>
                  <a:rPr lang="en-US" sz="1200" dirty="0">
                    <a:latin typeface="Monaco" pitchFamily="2" charset="77"/>
                  </a:rPr>
                  <a:t>) #Plot quantile-quantile of residuals against standard </a:t>
                </a:r>
                <a:r>
                  <a:rPr lang="en-US" sz="1200" dirty="0" err="1">
                    <a:latin typeface="Monaco" pitchFamily="2" charset="77"/>
                  </a:rPr>
                  <a:t>normal’s</a:t>
                </a:r>
                <a:r>
                  <a:rPr lang="en-US" sz="1200" dirty="0">
                    <a:latin typeface="Monaco" pitchFamily="2" charset="77"/>
                  </a:rPr>
                  <a:t> quantiles</a:t>
                </a:r>
              </a:p>
              <a:p>
                <a:r>
                  <a:rPr lang="en-US" sz="1200" dirty="0" err="1">
                    <a:latin typeface="Monaco" pitchFamily="2" charset="77"/>
                  </a:rPr>
                  <a:t>qqline</a:t>
                </a:r>
                <a:r>
                  <a:rPr lang="en-US" sz="1200" dirty="0">
                    <a:latin typeface="Monaco" pitchFamily="2" charset="77"/>
                  </a:rPr>
                  <a:t>(</a:t>
                </a:r>
                <a:r>
                  <a:rPr lang="en-US" sz="1200" dirty="0" err="1">
                    <a:latin typeface="Monaco" pitchFamily="2" charset="77"/>
                  </a:rPr>
                  <a:t>res,col</a:t>
                </a:r>
                <a:r>
                  <a:rPr lang="en-US" sz="1200" dirty="0">
                    <a:latin typeface="Monaco" pitchFamily="2" charset="77"/>
                  </a:rPr>
                  <a:t>="red",</a:t>
                </a:r>
                <a:r>
                  <a:rPr lang="en-US" sz="1200" dirty="0" err="1">
                    <a:latin typeface="Monaco" pitchFamily="2" charset="77"/>
                  </a:rPr>
                  <a:t>lwd</a:t>
                </a:r>
                <a:r>
                  <a:rPr lang="en-US" sz="1200" dirty="0">
                    <a:latin typeface="Monaco" pitchFamily="2" charset="77"/>
                  </a:rPr>
                  <a:t>=2) #Draw theoretical line of perfect fit</a:t>
                </a:r>
              </a:p>
              <a:p>
                <a:endParaRPr lang="en-US" sz="1200" dirty="0">
                  <a:latin typeface="Monaco" pitchFamily="2" charset="77"/>
                </a:endParaRPr>
              </a:p>
              <a:p>
                <a:r>
                  <a:rPr lang="en-US" sz="1200" dirty="0">
                    <a:latin typeface="Monaco" pitchFamily="2" charset="77"/>
                  </a:rPr>
                  <a:t>#Plot histogram of residuals with 10 bins</a:t>
                </a:r>
              </a:p>
              <a:p>
                <a:r>
                  <a:rPr lang="en-US" sz="1200" dirty="0">
                    <a:latin typeface="Monaco" pitchFamily="2" charset="77"/>
                  </a:rPr>
                  <a:t>hist(</a:t>
                </a:r>
                <a:r>
                  <a:rPr lang="en-US" sz="1200" dirty="0" err="1">
                    <a:latin typeface="Monaco" pitchFamily="2" charset="77"/>
                  </a:rPr>
                  <a:t>res,breaks</a:t>
                </a:r>
                <a:r>
                  <a:rPr lang="en-US" sz="1200" dirty="0">
                    <a:latin typeface="Monaco" pitchFamily="2" charset="77"/>
                  </a:rPr>
                  <a:t>=seq(min(res),max(res),</a:t>
                </a:r>
                <a:r>
                  <a:rPr lang="en-US" sz="1200" dirty="0" err="1">
                    <a:latin typeface="Monaco" pitchFamily="2" charset="77"/>
                  </a:rPr>
                  <a:t>length.out</a:t>
                </a:r>
                <a:r>
                  <a:rPr lang="en-US" sz="1200" dirty="0">
                    <a:latin typeface="Monaco" pitchFamily="2" charset="77"/>
                  </a:rPr>
                  <a:t>=10),probability = T, main=</a:t>
                </a:r>
                <a:r>
                  <a:rPr lang="en-US" sz="1200" dirty="0" err="1">
                    <a:latin typeface="Monaco" pitchFamily="2" charset="77"/>
                  </a:rPr>
                  <a:t>his_main</a:t>
                </a:r>
                <a:r>
                  <a:rPr lang="en-US" sz="1200" dirty="0">
                    <a:latin typeface="Monaco" pitchFamily="2" charset="77"/>
                  </a:rPr>
                  <a:t>)</a:t>
                </a:r>
              </a:p>
              <a:p>
                <a:br>
                  <a:rPr lang="en-US" sz="1200" dirty="0">
                    <a:latin typeface="Monaco" pitchFamily="2" charset="77"/>
                  </a:rPr>
                </a:br>
                <a:r>
                  <a:rPr lang="en-US" sz="1200" dirty="0">
                    <a:latin typeface="Monaco" pitchFamily="2" charset="77"/>
                  </a:rPr>
                  <a:t>#Overlay a normal distribution using the </a:t>
                </a:r>
                <a14:m>
                  <m:oMath xmlns:m="http://schemas.openxmlformats.org/officeDocument/2006/math">
                    <m:sSup>
                      <m:sSupPr>
                        <m:ctrlPr>
                          <a:rPr lang="en-US" sz="1200" b="0" i="1" dirty="0" smtClean="0">
                            <a:latin typeface="Cambria Math" panose="02040503050406030204" pitchFamily="18" charset="0"/>
                          </a:rPr>
                        </m:ctrlPr>
                      </m:sSup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𝜎</m:t>
                            </m:r>
                          </m:e>
                        </m:acc>
                      </m:e>
                      <m:sup>
                        <m:r>
                          <a:rPr lang="en-US" sz="1200" b="0" i="1" dirty="0" smtClean="0">
                            <a:latin typeface="Cambria Math" panose="02040503050406030204" pitchFamily="18" charset="0"/>
                          </a:rPr>
                          <m:t>2</m:t>
                        </m:r>
                      </m:sup>
                    </m:sSup>
                  </m:oMath>
                </a14:m>
                <a:r>
                  <a:rPr lang="en-US" sz="1200" dirty="0">
                    <a:latin typeface="Monaco" pitchFamily="2" charset="77"/>
                  </a:rPr>
                  <a:t> obtained from the regression</a:t>
                </a:r>
              </a:p>
              <a:p>
                <a:r>
                  <a:rPr lang="en-US" sz="1200" dirty="0">
                    <a:latin typeface="Monaco" pitchFamily="2" charset="77"/>
                  </a:rPr>
                  <a:t>curve(</a:t>
                </a:r>
                <a:r>
                  <a:rPr lang="en-US" sz="1200" dirty="0" err="1">
                    <a:latin typeface="Monaco" pitchFamily="2" charset="77"/>
                  </a:rPr>
                  <a:t>dnorm</a:t>
                </a:r>
                <a:r>
                  <a:rPr lang="en-US" sz="1200" dirty="0">
                    <a:latin typeface="Monaco" pitchFamily="2" charset="77"/>
                  </a:rPr>
                  <a:t>(x,0,sum_mod$sigma),add=T)</a:t>
                </a:r>
              </a:p>
            </p:txBody>
          </p:sp>
        </mc:Choice>
        <mc:Fallback>
          <p:sp>
            <p:nvSpPr>
              <p:cNvPr id="5" name="TextBox 4">
                <a:extLst>
                  <a:ext uri="{FF2B5EF4-FFF2-40B4-BE49-F238E27FC236}">
                    <a16:creationId xmlns:a16="http://schemas.microsoft.com/office/drawing/2014/main" id="{5A0A852C-5F06-E21A-8F3B-31BA458BEA2C}"/>
                  </a:ext>
                </a:extLst>
              </p:cNvPr>
              <p:cNvSpPr txBox="1">
                <a:spLocks noRot="1" noChangeAspect="1" noMove="1" noResize="1" noEditPoints="1" noAdjustHandles="1" noChangeArrowheads="1" noChangeShapeType="1" noTextEdit="1"/>
              </p:cNvSpPr>
              <p:nvPr/>
            </p:nvSpPr>
            <p:spPr>
              <a:xfrm>
                <a:off x="1841326" y="2390300"/>
                <a:ext cx="9131474" cy="2330895"/>
              </a:xfrm>
              <a:prstGeom prst="rect">
                <a:avLst/>
              </a:prstGeom>
              <a:blipFill>
                <a:blip r:embed="rId2"/>
                <a:stretch>
                  <a:fillRect/>
                </a:stretch>
              </a:blipFill>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A52033FC-9DB2-FB2C-F859-CC31A626019E}"/>
              </a:ext>
            </a:extLst>
          </p:cNvPr>
          <p:cNvSpPr>
            <a:spLocks noGrp="1"/>
          </p:cNvSpPr>
          <p:nvPr>
            <p:ph type="ftr" sz="quarter" idx="11"/>
          </p:nvPr>
        </p:nvSpPr>
        <p:spPr/>
        <p:txBody>
          <a:bodyPr/>
          <a:lstStyle/>
          <a:p>
            <a:r>
              <a:rPr lang="en-US"/>
              <a:t>Model Validation - Normal Errors</a:t>
            </a:r>
          </a:p>
        </p:txBody>
      </p:sp>
    </p:spTree>
    <p:extLst>
      <p:ext uri="{BB962C8B-B14F-4D97-AF65-F5344CB8AC3E}">
        <p14:creationId xmlns:p14="http://schemas.microsoft.com/office/powerpoint/2010/main" val="3448459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0DAA-FB7D-6D1B-3714-C40D23F69036}"/>
              </a:ext>
            </a:extLst>
          </p:cNvPr>
          <p:cNvSpPr>
            <a:spLocks noGrp="1"/>
          </p:cNvSpPr>
          <p:nvPr>
            <p:ph type="title"/>
          </p:nvPr>
        </p:nvSpPr>
        <p:spPr>
          <a:xfrm>
            <a:off x="1371600" y="0"/>
            <a:ext cx="9601200" cy="579329"/>
          </a:xfrm>
        </p:spPr>
        <p:txBody>
          <a:bodyPr>
            <a:normAutofit fontScale="90000"/>
          </a:bodyPr>
          <a:lstStyle/>
          <a:p>
            <a:r>
              <a:rPr lang="en-US" dirty="0"/>
              <a:t>QQ - Plots</a:t>
            </a:r>
          </a:p>
        </p:txBody>
      </p:sp>
      <p:sp>
        <p:nvSpPr>
          <p:cNvPr id="4" name="Slide Number Placeholder 3">
            <a:extLst>
              <a:ext uri="{FF2B5EF4-FFF2-40B4-BE49-F238E27FC236}">
                <a16:creationId xmlns:a16="http://schemas.microsoft.com/office/drawing/2014/main" id="{9A327375-66D3-879D-3C3D-00583017ED9F}"/>
              </a:ext>
            </a:extLst>
          </p:cNvPr>
          <p:cNvSpPr>
            <a:spLocks noGrp="1"/>
          </p:cNvSpPr>
          <p:nvPr>
            <p:ph type="sldNum" sz="quarter" idx="12"/>
          </p:nvPr>
        </p:nvSpPr>
        <p:spPr/>
        <p:txBody>
          <a:bodyPr/>
          <a:lstStyle/>
          <a:p>
            <a:fld id="{E8B2249B-FD09-4942-9000-EB2098580342}" type="slidenum">
              <a:rPr lang="en-US" smtClean="0"/>
              <a:t>26</a:t>
            </a:fld>
            <a:endParaRPr lang="en-US"/>
          </a:p>
        </p:txBody>
      </p:sp>
      <p:pic>
        <p:nvPicPr>
          <p:cNvPr id="58" name="Picture 57" descr="Chart, line chart&#10;&#10;Description automatically generated">
            <a:extLst>
              <a:ext uri="{FF2B5EF4-FFF2-40B4-BE49-F238E27FC236}">
                <a16:creationId xmlns:a16="http://schemas.microsoft.com/office/drawing/2014/main" id="{9533B94D-7B50-68D0-9014-568363B0B56D}"/>
              </a:ext>
            </a:extLst>
          </p:cNvPr>
          <p:cNvPicPr>
            <a:picLocks noChangeAspect="1"/>
          </p:cNvPicPr>
          <p:nvPr/>
        </p:nvPicPr>
        <p:blipFill>
          <a:blip r:embed="rId2"/>
          <a:stretch>
            <a:fillRect/>
          </a:stretch>
        </p:blipFill>
        <p:spPr>
          <a:xfrm>
            <a:off x="849439" y="579329"/>
            <a:ext cx="10493121" cy="6278671"/>
          </a:xfrm>
          <a:prstGeom prst="rect">
            <a:avLst/>
          </a:prstGeom>
        </p:spPr>
      </p:pic>
      <p:sp>
        <p:nvSpPr>
          <p:cNvPr id="60" name="Footer Placeholder 59">
            <a:extLst>
              <a:ext uri="{FF2B5EF4-FFF2-40B4-BE49-F238E27FC236}">
                <a16:creationId xmlns:a16="http://schemas.microsoft.com/office/drawing/2014/main" id="{C2AE502A-BF34-ACD5-7A39-F7B9664AF056}"/>
              </a:ext>
            </a:extLst>
          </p:cNvPr>
          <p:cNvSpPr>
            <a:spLocks noGrp="1"/>
          </p:cNvSpPr>
          <p:nvPr>
            <p:ph type="ftr" sz="quarter" idx="11"/>
          </p:nvPr>
        </p:nvSpPr>
        <p:spPr/>
        <p:txBody>
          <a:bodyPr/>
          <a:lstStyle/>
          <a:p>
            <a:r>
              <a:rPr lang="en-US"/>
              <a:t>Model Validation - Normal Errors</a:t>
            </a:r>
          </a:p>
        </p:txBody>
      </p:sp>
    </p:spTree>
    <p:extLst>
      <p:ext uri="{BB962C8B-B14F-4D97-AF65-F5344CB8AC3E}">
        <p14:creationId xmlns:p14="http://schemas.microsoft.com/office/powerpoint/2010/main" val="27731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checkerboard(across)">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0DAA-FB7D-6D1B-3714-C40D23F69036}"/>
              </a:ext>
            </a:extLst>
          </p:cNvPr>
          <p:cNvSpPr>
            <a:spLocks noGrp="1"/>
          </p:cNvSpPr>
          <p:nvPr>
            <p:ph type="title"/>
          </p:nvPr>
        </p:nvSpPr>
        <p:spPr>
          <a:xfrm>
            <a:off x="1371600" y="0"/>
            <a:ext cx="9601200" cy="579329"/>
          </a:xfrm>
        </p:spPr>
        <p:txBody>
          <a:bodyPr>
            <a:normAutofit fontScale="90000"/>
          </a:bodyPr>
          <a:lstStyle/>
          <a:p>
            <a:r>
              <a:rPr lang="en-US" dirty="0"/>
              <a:t>Histograms - Plots</a:t>
            </a:r>
          </a:p>
        </p:txBody>
      </p:sp>
      <p:sp>
        <p:nvSpPr>
          <p:cNvPr id="4" name="Slide Number Placeholder 3">
            <a:extLst>
              <a:ext uri="{FF2B5EF4-FFF2-40B4-BE49-F238E27FC236}">
                <a16:creationId xmlns:a16="http://schemas.microsoft.com/office/drawing/2014/main" id="{9A327375-66D3-879D-3C3D-00583017ED9F}"/>
              </a:ext>
            </a:extLst>
          </p:cNvPr>
          <p:cNvSpPr>
            <a:spLocks noGrp="1"/>
          </p:cNvSpPr>
          <p:nvPr>
            <p:ph type="sldNum" sz="quarter" idx="12"/>
          </p:nvPr>
        </p:nvSpPr>
        <p:spPr/>
        <p:txBody>
          <a:bodyPr/>
          <a:lstStyle/>
          <a:p>
            <a:fld id="{E8B2249B-FD09-4942-9000-EB2098580342}" type="slidenum">
              <a:rPr lang="en-US" smtClean="0"/>
              <a:t>27</a:t>
            </a:fld>
            <a:endParaRPr lang="en-US"/>
          </a:p>
        </p:txBody>
      </p:sp>
      <p:pic>
        <p:nvPicPr>
          <p:cNvPr id="58" name="Picture 57">
            <a:extLst>
              <a:ext uri="{FF2B5EF4-FFF2-40B4-BE49-F238E27FC236}">
                <a16:creationId xmlns:a16="http://schemas.microsoft.com/office/drawing/2014/main" id="{9533B94D-7B50-68D0-9014-568363B0B56D}"/>
              </a:ext>
            </a:extLst>
          </p:cNvPr>
          <p:cNvPicPr>
            <a:picLocks noChangeAspect="1"/>
          </p:cNvPicPr>
          <p:nvPr/>
        </p:nvPicPr>
        <p:blipFill>
          <a:blip r:embed="rId2"/>
          <a:srcRect/>
          <a:stretch/>
        </p:blipFill>
        <p:spPr>
          <a:xfrm>
            <a:off x="849439" y="579329"/>
            <a:ext cx="10493121" cy="6278670"/>
          </a:xfrm>
          <a:prstGeom prst="rect">
            <a:avLst/>
          </a:prstGeom>
        </p:spPr>
      </p:pic>
      <p:sp>
        <p:nvSpPr>
          <p:cNvPr id="5" name="Footer Placeholder 4">
            <a:extLst>
              <a:ext uri="{FF2B5EF4-FFF2-40B4-BE49-F238E27FC236}">
                <a16:creationId xmlns:a16="http://schemas.microsoft.com/office/drawing/2014/main" id="{E0AF4385-7914-8755-4D70-56A8E28AF132}"/>
              </a:ext>
            </a:extLst>
          </p:cNvPr>
          <p:cNvSpPr>
            <a:spLocks noGrp="1"/>
          </p:cNvSpPr>
          <p:nvPr>
            <p:ph type="ftr" sz="quarter" idx="11"/>
          </p:nvPr>
        </p:nvSpPr>
        <p:spPr/>
        <p:txBody>
          <a:bodyPr/>
          <a:lstStyle/>
          <a:p>
            <a:r>
              <a:rPr lang="en-US"/>
              <a:t>Model Validation - Normal Errors</a:t>
            </a:r>
          </a:p>
        </p:txBody>
      </p:sp>
    </p:spTree>
    <p:extLst>
      <p:ext uri="{BB962C8B-B14F-4D97-AF65-F5344CB8AC3E}">
        <p14:creationId xmlns:p14="http://schemas.microsoft.com/office/powerpoint/2010/main" val="409843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checkerboard(across)">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DC02-5887-3CF4-66AB-60AB2AFF1F8D}"/>
              </a:ext>
            </a:extLst>
          </p:cNvPr>
          <p:cNvSpPr>
            <a:spLocks noGrp="1"/>
          </p:cNvSpPr>
          <p:nvPr>
            <p:ph type="title"/>
          </p:nvPr>
        </p:nvSpPr>
        <p:spPr>
          <a:xfrm>
            <a:off x="1371600" y="153759"/>
            <a:ext cx="9601200" cy="710538"/>
          </a:xfrm>
        </p:spPr>
        <p:txBody>
          <a:bodyPr/>
          <a:lstStyle/>
          <a:p>
            <a:r>
              <a:rPr lang="en-US" dirty="0"/>
              <a:t>Model Fits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6EBEB96-C8D0-41AC-D30F-4A5A7B561A68}"/>
                  </a:ext>
                </a:extLst>
              </p:cNvPr>
              <p:cNvSpPr>
                <a:spLocks noGrp="1"/>
              </p:cNvSpPr>
              <p:nvPr>
                <p:ph idx="1"/>
              </p:nvPr>
            </p:nvSpPr>
            <p:spPr>
              <a:xfrm>
                <a:off x="1371600" y="731713"/>
                <a:ext cx="9601200" cy="1200329"/>
              </a:xfrm>
            </p:spPr>
            <p:txBody>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oMath>
                </a14:m>
                <a:r>
                  <a:rPr lang="en-US" dirty="0"/>
                  <a:t> is generally accepted as measure of model fit</a:t>
                </a:r>
              </a:p>
              <a:p>
                <a:pPr lvl="1"/>
                <a:r>
                  <a:rPr lang="en-US" dirty="0"/>
                  <a:t>Is the proportional improvement in prediction of the regression model compared to mean-only model</a:t>
                </a:r>
              </a:p>
            </p:txBody>
          </p:sp>
        </mc:Choice>
        <mc:Fallback>
          <p:sp>
            <p:nvSpPr>
              <p:cNvPr id="3" name="Content Placeholder 2">
                <a:extLst>
                  <a:ext uri="{FF2B5EF4-FFF2-40B4-BE49-F238E27FC236}">
                    <a16:creationId xmlns:a16="http://schemas.microsoft.com/office/drawing/2014/main" id="{F6EBEB96-C8D0-41AC-D30F-4A5A7B561A68}"/>
                  </a:ext>
                </a:extLst>
              </p:cNvPr>
              <p:cNvSpPr>
                <a:spLocks noGrp="1" noRot="1" noChangeAspect="1" noMove="1" noResize="1" noEditPoints="1" noAdjustHandles="1" noChangeArrowheads="1" noChangeShapeType="1" noTextEdit="1"/>
              </p:cNvSpPr>
              <p:nvPr>
                <p:ph idx="1"/>
              </p:nvPr>
            </p:nvSpPr>
            <p:spPr>
              <a:xfrm>
                <a:off x="1371600" y="731713"/>
                <a:ext cx="9601200" cy="1200329"/>
              </a:xfrm>
              <a:blipFill>
                <a:blip r:embed="rId2"/>
                <a:stretch>
                  <a:fillRect l="-661" t="-41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2480627-2E28-0B05-A8C0-87DA2DA2A4F6}"/>
              </a:ext>
            </a:extLst>
          </p:cNvPr>
          <p:cNvSpPr>
            <a:spLocks noGrp="1"/>
          </p:cNvSpPr>
          <p:nvPr>
            <p:ph type="sldNum" sz="quarter" idx="12"/>
          </p:nvPr>
        </p:nvSpPr>
        <p:spPr/>
        <p:txBody>
          <a:bodyPr/>
          <a:lstStyle/>
          <a:p>
            <a:fld id="{E8B2249B-FD09-4942-9000-EB2098580342}" type="slidenum">
              <a:rPr lang="en-US" smtClean="0"/>
              <a:t>28</a:t>
            </a:fld>
            <a:endParaRPr lang="en-US"/>
          </a:p>
        </p:txBody>
      </p:sp>
      <p:sp>
        <p:nvSpPr>
          <p:cNvPr id="5" name="TextBox 4">
            <a:extLst>
              <a:ext uri="{FF2B5EF4-FFF2-40B4-BE49-F238E27FC236}">
                <a16:creationId xmlns:a16="http://schemas.microsoft.com/office/drawing/2014/main" id="{5A0A852C-5F06-E21A-8F3B-31BA458BEA2C}"/>
              </a:ext>
            </a:extLst>
          </p:cNvPr>
          <p:cNvSpPr txBox="1"/>
          <p:nvPr/>
        </p:nvSpPr>
        <p:spPr>
          <a:xfrm>
            <a:off x="1841326" y="1809721"/>
            <a:ext cx="9131474" cy="477053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800" dirty="0">
                <a:latin typeface="Monaco" pitchFamily="2" charset="77"/>
              </a:rPr>
              <a:t>countries = </a:t>
            </a:r>
            <a:r>
              <a:rPr lang="en-US" sz="800" dirty="0" err="1">
                <a:latin typeface="Monaco" pitchFamily="2" charset="77"/>
              </a:rPr>
              <a:t>dir</a:t>
            </a:r>
            <a:r>
              <a:rPr lang="en-US" sz="800" dirty="0">
                <a:latin typeface="Monaco" pitchFamily="2" charset="77"/>
              </a:rPr>
              <a:t>("./data/historical-deaths")</a:t>
            </a:r>
          </a:p>
          <a:p>
            <a:endParaRPr lang="en-US" sz="800" dirty="0">
              <a:latin typeface="Monaco" pitchFamily="2" charset="77"/>
            </a:endParaRPr>
          </a:p>
          <a:p>
            <a:r>
              <a:rPr lang="en-US" sz="800" dirty="0">
                <a:latin typeface="Monaco" pitchFamily="2" charset="77"/>
              </a:rPr>
              <a:t>r2 = </a:t>
            </a:r>
            <a:r>
              <a:rPr lang="en-US" sz="800" dirty="0" err="1">
                <a:latin typeface="Monaco" pitchFamily="2" charset="77"/>
              </a:rPr>
              <a:t>data.frame</a:t>
            </a:r>
            <a:r>
              <a:rPr lang="en-US" sz="800" dirty="0">
                <a:latin typeface="Monaco" pitchFamily="2" charset="77"/>
              </a:rPr>
              <a:t>(country=c(),</a:t>
            </a:r>
            <a:r>
              <a:rPr lang="en-US" sz="800" dirty="0" err="1">
                <a:latin typeface="Monaco" pitchFamily="2" charset="77"/>
              </a:rPr>
              <a:t>r_squared</a:t>
            </a:r>
            <a:r>
              <a:rPr lang="en-US" sz="800" dirty="0">
                <a:latin typeface="Monaco" pitchFamily="2" charset="77"/>
              </a:rPr>
              <a:t>=c())</a:t>
            </a:r>
          </a:p>
          <a:p>
            <a:endParaRPr lang="en-US" sz="800" dirty="0">
              <a:latin typeface="Monaco" pitchFamily="2" charset="77"/>
            </a:endParaRPr>
          </a:p>
          <a:p>
            <a:r>
              <a:rPr lang="en-US" sz="800" dirty="0">
                <a:latin typeface="Monaco" pitchFamily="2" charset="77"/>
              </a:rPr>
              <a:t>for(f in countries) {</a:t>
            </a:r>
          </a:p>
          <a:p>
            <a:r>
              <a:rPr lang="en-US" sz="800" dirty="0">
                <a:latin typeface="Monaco" pitchFamily="2" charset="77"/>
              </a:rPr>
              <a:t>  </a:t>
            </a:r>
          </a:p>
          <a:p>
            <a:r>
              <a:rPr lang="en-US" sz="800" dirty="0">
                <a:latin typeface="Monaco" pitchFamily="2" charset="77"/>
              </a:rPr>
              <a:t>  path = paste("./data/historical-deaths/",</a:t>
            </a:r>
            <a:r>
              <a:rPr lang="en-US" sz="800" dirty="0" err="1">
                <a:latin typeface="Monaco" pitchFamily="2" charset="77"/>
              </a:rPr>
              <a:t>f,sep</a:t>
            </a:r>
            <a:r>
              <a:rPr lang="en-US" sz="800" dirty="0">
                <a:latin typeface="Monaco" pitchFamily="2" charset="77"/>
              </a:rPr>
              <a:t>="")</a:t>
            </a:r>
          </a:p>
          <a:p>
            <a:r>
              <a:rPr lang="en-US" sz="800" dirty="0">
                <a:latin typeface="Monaco" pitchFamily="2" charset="77"/>
              </a:rPr>
              <a:t>  data = </a:t>
            </a:r>
            <a:r>
              <a:rPr lang="en-US" sz="800" dirty="0" err="1">
                <a:latin typeface="Monaco" pitchFamily="2" charset="77"/>
              </a:rPr>
              <a:t>read.csv</a:t>
            </a:r>
            <a:r>
              <a:rPr lang="en-US" sz="800" dirty="0">
                <a:latin typeface="Monaco" pitchFamily="2" charset="77"/>
              </a:rPr>
              <a:t>(path)</a:t>
            </a:r>
          </a:p>
          <a:p>
            <a:r>
              <a:rPr lang="en-US" sz="800" dirty="0">
                <a:latin typeface="Monaco" pitchFamily="2" charset="77"/>
              </a:rPr>
              <a:t>  print(path)</a:t>
            </a:r>
          </a:p>
          <a:p>
            <a:r>
              <a:rPr lang="en-US" sz="800" dirty="0">
                <a:latin typeface="Monaco" pitchFamily="2" charset="77"/>
              </a:rPr>
              <a:t>  </a:t>
            </a:r>
            <a:r>
              <a:rPr lang="en-US" sz="800" dirty="0" err="1">
                <a:latin typeface="Monaco" pitchFamily="2" charset="77"/>
              </a:rPr>
              <a:t>freq</a:t>
            </a:r>
            <a:r>
              <a:rPr lang="en-US" sz="800" dirty="0">
                <a:latin typeface="Monaco" pitchFamily="2" charset="77"/>
              </a:rPr>
              <a:t> = </a:t>
            </a:r>
            <a:r>
              <a:rPr lang="en-US" sz="800" dirty="0" err="1">
                <a:latin typeface="Monaco" pitchFamily="2" charset="77"/>
              </a:rPr>
              <a:t>colnames</a:t>
            </a:r>
            <a:r>
              <a:rPr lang="en-US" sz="800" dirty="0">
                <a:latin typeface="Monaco" pitchFamily="2" charset="77"/>
              </a:rPr>
              <a:t>(data)[8]</a:t>
            </a:r>
          </a:p>
          <a:p>
            <a:r>
              <a:rPr lang="en-US" sz="800" dirty="0">
                <a:latin typeface="Monaco" pitchFamily="2" charset="77"/>
              </a:rPr>
              <a:t>  </a:t>
            </a:r>
            <a:r>
              <a:rPr lang="en-US" sz="800" dirty="0" err="1">
                <a:latin typeface="Monaco" pitchFamily="2" charset="77"/>
              </a:rPr>
              <a:t>colnames</a:t>
            </a:r>
            <a:r>
              <a:rPr lang="en-US" sz="800" dirty="0">
                <a:latin typeface="Monaco" pitchFamily="2" charset="77"/>
              </a:rPr>
              <a:t>(data)[8] = "time"</a:t>
            </a:r>
          </a:p>
          <a:p>
            <a:r>
              <a:rPr lang="en-US" sz="800" dirty="0">
                <a:latin typeface="Monaco" pitchFamily="2" charset="77"/>
              </a:rPr>
              <a:t>  </a:t>
            </a:r>
            <a:r>
              <a:rPr lang="en-US" sz="800" dirty="0" err="1">
                <a:latin typeface="Monaco" pitchFamily="2" charset="77"/>
              </a:rPr>
              <a:t>data$time</a:t>
            </a:r>
            <a:r>
              <a:rPr lang="en-US" sz="800" dirty="0">
                <a:latin typeface="Monaco" pitchFamily="2" charset="77"/>
              </a:rPr>
              <a:t> = </a:t>
            </a:r>
            <a:r>
              <a:rPr lang="en-US" sz="800" dirty="0" err="1">
                <a:latin typeface="Monaco" pitchFamily="2" charset="77"/>
              </a:rPr>
              <a:t>as.factor</a:t>
            </a:r>
            <a:r>
              <a:rPr lang="en-US" sz="800" dirty="0">
                <a:latin typeface="Monaco" pitchFamily="2" charset="77"/>
              </a:rPr>
              <a:t>(</a:t>
            </a:r>
            <a:r>
              <a:rPr lang="en-US" sz="800" dirty="0" err="1">
                <a:latin typeface="Monaco" pitchFamily="2" charset="77"/>
              </a:rPr>
              <a:t>data$time</a:t>
            </a:r>
            <a:r>
              <a:rPr lang="en-US" sz="800" dirty="0">
                <a:latin typeface="Monaco" pitchFamily="2" charset="77"/>
              </a:rPr>
              <a:t>)</a:t>
            </a:r>
          </a:p>
          <a:p>
            <a:r>
              <a:rPr lang="en-US" sz="800" dirty="0">
                <a:latin typeface="Monaco" pitchFamily="2" charset="77"/>
              </a:rPr>
              <a:t>  country = </a:t>
            </a:r>
            <a:r>
              <a:rPr lang="en-US" sz="800" dirty="0" err="1">
                <a:latin typeface="Monaco" pitchFamily="2" charset="77"/>
              </a:rPr>
              <a:t>data$country</a:t>
            </a:r>
            <a:r>
              <a:rPr lang="en-US" sz="800" dirty="0">
                <a:latin typeface="Monaco" pitchFamily="2" charset="77"/>
              </a:rPr>
              <a:t>[1]</a:t>
            </a:r>
          </a:p>
          <a:p>
            <a:endParaRPr lang="en-US" sz="800" dirty="0">
              <a:latin typeface="Monaco" pitchFamily="2" charset="77"/>
            </a:endParaRPr>
          </a:p>
          <a:p>
            <a:r>
              <a:rPr lang="en-US" sz="800" dirty="0">
                <a:latin typeface="Monaco" pitchFamily="2" charset="77"/>
              </a:rPr>
              <a:t>  </a:t>
            </a:r>
            <a:r>
              <a:rPr lang="en-US" sz="800" dirty="0" err="1">
                <a:latin typeface="Monaco" pitchFamily="2" charset="77"/>
              </a:rPr>
              <a:t>lm_formula</a:t>
            </a:r>
            <a:r>
              <a:rPr lang="en-US" sz="800" dirty="0">
                <a:latin typeface="Monaco" pitchFamily="2" charset="77"/>
              </a:rPr>
              <a:t> = </a:t>
            </a:r>
            <a:r>
              <a:rPr lang="en-US" sz="800" dirty="0" err="1">
                <a:latin typeface="Monaco" pitchFamily="2" charset="77"/>
              </a:rPr>
              <a:t>as.formula</a:t>
            </a:r>
            <a:r>
              <a:rPr lang="en-US" sz="800" dirty="0">
                <a:latin typeface="Monaco" pitchFamily="2" charset="77"/>
              </a:rPr>
              <a:t>(</a:t>
            </a:r>
            <a:r>
              <a:rPr lang="en-US" sz="800" dirty="0" err="1">
                <a:latin typeface="Monaco" pitchFamily="2" charset="77"/>
              </a:rPr>
              <a:t>total_deaths_per_day</a:t>
            </a:r>
            <a:r>
              <a:rPr lang="en-US" sz="800" dirty="0">
                <a:latin typeface="Monaco" pitchFamily="2" charset="77"/>
              </a:rPr>
              <a:t> ~ year + time)</a:t>
            </a:r>
          </a:p>
          <a:p>
            <a:endParaRPr lang="en-US" sz="800" dirty="0">
              <a:latin typeface="Monaco" pitchFamily="2" charset="77"/>
            </a:endParaRPr>
          </a:p>
          <a:p>
            <a:r>
              <a:rPr lang="en-US" sz="800" dirty="0">
                <a:latin typeface="Monaco" pitchFamily="2" charset="77"/>
              </a:rPr>
              <a:t>  if (weekly) {</a:t>
            </a:r>
          </a:p>
          <a:p>
            <a:r>
              <a:rPr lang="en-US" sz="800" dirty="0">
                <a:latin typeface="Monaco" pitchFamily="2" charset="77"/>
              </a:rPr>
              <a:t>    week_53_df = data %&gt;%</a:t>
            </a:r>
          </a:p>
          <a:p>
            <a:r>
              <a:rPr lang="en-US" sz="800" dirty="0">
                <a:latin typeface="Monaco" pitchFamily="2" charset="77"/>
              </a:rPr>
              <a:t>      filter(time %in% c("52","53")) %&gt;% mutate(time = "53", week_53 = 1)</a:t>
            </a:r>
          </a:p>
          <a:p>
            <a:r>
              <a:rPr lang="en-US" sz="800" dirty="0">
                <a:latin typeface="Monaco" pitchFamily="2" charset="77"/>
              </a:rPr>
              <a:t>    </a:t>
            </a:r>
            <a:r>
              <a:rPr lang="en-US" sz="800" dirty="0" err="1">
                <a:latin typeface="Monaco" pitchFamily="2" charset="77"/>
              </a:rPr>
              <a:t>train_df</a:t>
            </a:r>
            <a:r>
              <a:rPr lang="en-US" sz="800" dirty="0">
                <a:latin typeface="Monaco" pitchFamily="2" charset="77"/>
              </a:rPr>
              <a:t> = data %&gt;%</a:t>
            </a:r>
          </a:p>
          <a:p>
            <a:r>
              <a:rPr lang="en-US" sz="800" dirty="0">
                <a:latin typeface="Monaco" pitchFamily="2" charset="77"/>
              </a:rPr>
              <a:t>      filter(time != "53") %&gt;%</a:t>
            </a:r>
          </a:p>
          <a:p>
            <a:r>
              <a:rPr lang="en-US" sz="800" dirty="0">
                <a:latin typeface="Monaco" pitchFamily="2" charset="77"/>
              </a:rPr>
              <a:t>      </a:t>
            </a:r>
            <a:r>
              <a:rPr lang="en-US" sz="800" dirty="0" err="1">
                <a:latin typeface="Monaco" pitchFamily="2" charset="77"/>
              </a:rPr>
              <a:t>bind_rows</a:t>
            </a:r>
            <a:r>
              <a:rPr lang="en-US" sz="800" dirty="0">
                <a:latin typeface="Monaco" pitchFamily="2" charset="77"/>
              </a:rPr>
              <a:t>(week_53_df) %&gt;%</a:t>
            </a:r>
          </a:p>
          <a:p>
            <a:r>
              <a:rPr lang="en-US" sz="800" dirty="0">
                <a:latin typeface="Monaco" pitchFamily="2" charset="77"/>
              </a:rPr>
              <a:t>      filter(year &lt; 2020) %&gt;%</a:t>
            </a:r>
          </a:p>
          <a:p>
            <a:r>
              <a:rPr lang="en-US" sz="800" dirty="0">
                <a:latin typeface="Monaco" pitchFamily="2" charset="77"/>
              </a:rPr>
              <a:t>      mutate(</a:t>
            </a:r>
            <a:r>
              <a:rPr lang="en-US" sz="800" dirty="0" err="1">
                <a:latin typeface="Monaco" pitchFamily="2" charset="77"/>
              </a:rPr>
              <a:t>total_deaths_per_day</a:t>
            </a:r>
            <a:r>
              <a:rPr lang="en-US" sz="800" dirty="0">
                <a:latin typeface="Monaco" pitchFamily="2" charset="77"/>
              </a:rPr>
              <a:t> = </a:t>
            </a:r>
            <a:r>
              <a:rPr lang="en-US" sz="800" dirty="0" err="1">
                <a:latin typeface="Monaco" pitchFamily="2" charset="77"/>
              </a:rPr>
              <a:t>total_deaths</a:t>
            </a:r>
            <a:r>
              <a:rPr lang="en-US" sz="800" dirty="0">
                <a:latin typeface="Monaco" pitchFamily="2" charset="77"/>
              </a:rPr>
              <a:t> / days)</a:t>
            </a:r>
          </a:p>
          <a:p>
            <a:r>
              <a:rPr lang="en-US" sz="800" dirty="0">
                <a:latin typeface="Monaco" pitchFamily="2" charset="77"/>
              </a:rPr>
              <a:t>  } else {</a:t>
            </a:r>
          </a:p>
          <a:p>
            <a:r>
              <a:rPr lang="en-US" sz="800" dirty="0">
                <a:latin typeface="Monaco" pitchFamily="2" charset="77"/>
              </a:rPr>
              <a:t>    </a:t>
            </a:r>
            <a:r>
              <a:rPr lang="en-US" sz="800" dirty="0" err="1">
                <a:latin typeface="Monaco" pitchFamily="2" charset="77"/>
              </a:rPr>
              <a:t>train_df</a:t>
            </a:r>
            <a:r>
              <a:rPr lang="en-US" sz="800" dirty="0">
                <a:latin typeface="Monaco" pitchFamily="2" charset="77"/>
              </a:rPr>
              <a:t> = data %&gt;%</a:t>
            </a:r>
          </a:p>
          <a:p>
            <a:r>
              <a:rPr lang="en-US" sz="800" dirty="0">
                <a:latin typeface="Monaco" pitchFamily="2" charset="77"/>
              </a:rPr>
              <a:t>      filter(year &lt; 2020) %&gt;%</a:t>
            </a:r>
          </a:p>
          <a:p>
            <a:r>
              <a:rPr lang="en-US" sz="800" dirty="0">
                <a:latin typeface="Monaco" pitchFamily="2" charset="77"/>
              </a:rPr>
              <a:t>      mutate(</a:t>
            </a:r>
            <a:r>
              <a:rPr lang="en-US" sz="800" dirty="0" err="1">
                <a:latin typeface="Monaco" pitchFamily="2" charset="77"/>
              </a:rPr>
              <a:t>total_deaths_per_day</a:t>
            </a:r>
            <a:r>
              <a:rPr lang="en-US" sz="800" dirty="0">
                <a:latin typeface="Monaco" pitchFamily="2" charset="77"/>
              </a:rPr>
              <a:t> = </a:t>
            </a:r>
            <a:r>
              <a:rPr lang="en-US" sz="800" dirty="0" err="1">
                <a:latin typeface="Monaco" pitchFamily="2" charset="77"/>
              </a:rPr>
              <a:t>total_deaths</a:t>
            </a:r>
            <a:r>
              <a:rPr lang="en-US" sz="800" dirty="0">
                <a:latin typeface="Monaco" pitchFamily="2" charset="77"/>
              </a:rPr>
              <a:t> / days)</a:t>
            </a:r>
          </a:p>
          <a:p>
            <a:r>
              <a:rPr lang="en-US" sz="800" dirty="0">
                <a:latin typeface="Monaco" pitchFamily="2" charset="77"/>
              </a:rPr>
              <a:t>  }</a:t>
            </a:r>
          </a:p>
          <a:p>
            <a:endParaRPr lang="en-US" sz="800" dirty="0">
              <a:latin typeface="Monaco" pitchFamily="2" charset="77"/>
            </a:endParaRPr>
          </a:p>
          <a:p>
            <a:r>
              <a:rPr lang="en-US" sz="800" dirty="0">
                <a:latin typeface="Monaco" pitchFamily="2" charset="77"/>
              </a:rPr>
              <a:t>  </a:t>
            </a:r>
            <a:r>
              <a:rPr lang="en-US" sz="800" dirty="0" err="1">
                <a:latin typeface="Monaco" pitchFamily="2" charset="77"/>
              </a:rPr>
              <a:t>lm_mod</a:t>
            </a:r>
            <a:r>
              <a:rPr lang="en-US" sz="800" dirty="0">
                <a:latin typeface="Monaco" pitchFamily="2" charset="77"/>
              </a:rPr>
              <a:t> = </a:t>
            </a:r>
            <a:r>
              <a:rPr lang="en-US" sz="800" dirty="0" err="1">
                <a:latin typeface="Monaco" pitchFamily="2" charset="77"/>
              </a:rPr>
              <a:t>lm</a:t>
            </a:r>
            <a:r>
              <a:rPr lang="en-US" sz="800" dirty="0">
                <a:latin typeface="Monaco" pitchFamily="2" charset="77"/>
              </a:rPr>
              <a:t>(</a:t>
            </a:r>
            <a:r>
              <a:rPr lang="en-US" sz="800" dirty="0" err="1">
                <a:latin typeface="Monaco" pitchFamily="2" charset="77"/>
              </a:rPr>
              <a:t>lm_formula</a:t>
            </a:r>
            <a:r>
              <a:rPr lang="en-US" sz="800" dirty="0">
                <a:latin typeface="Monaco" pitchFamily="2" charset="77"/>
              </a:rPr>
              <a:t>, data = </a:t>
            </a:r>
            <a:r>
              <a:rPr lang="en-US" sz="800" dirty="0" err="1">
                <a:latin typeface="Monaco" pitchFamily="2" charset="77"/>
              </a:rPr>
              <a:t>train_df</a:t>
            </a:r>
            <a:r>
              <a:rPr lang="en-US" sz="800" dirty="0">
                <a:latin typeface="Monaco" pitchFamily="2" charset="77"/>
              </a:rPr>
              <a:t>)</a:t>
            </a:r>
          </a:p>
          <a:p>
            <a:r>
              <a:rPr lang="en-US" sz="800" dirty="0">
                <a:latin typeface="Monaco" pitchFamily="2" charset="77"/>
              </a:rPr>
              <a:t>  </a:t>
            </a:r>
            <a:r>
              <a:rPr lang="en-US" sz="800" dirty="0" err="1">
                <a:latin typeface="Monaco" pitchFamily="2" charset="77"/>
              </a:rPr>
              <a:t>sum_mod</a:t>
            </a:r>
            <a:r>
              <a:rPr lang="en-US" sz="800" dirty="0">
                <a:latin typeface="Monaco" pitchFamily="2" charset="77"/>
              </a:rPr>
              <a:t> = summary(</a:t>
            </a:r>
            <a:r>
              <a:rPr lang="en-US" sz="800" dirty="0" err="1">
                <a:latin typeface="Monaco" pitchFamily="2" charset="77"/>
              </a:rPr>
              <a:t>lm_mod</a:t>
            </a:r>
            <a:r>
              <a:rPr lang="en-US" sz="800" dirty="0">
                <a:latin typeface="Monaco" pitchFamily="2" charset="77"/>
              </a:rPr>
              <a:t>)</a:t>
            </a:r>
          </a:p>
          <a:p>
            <a:endParaRPr lang="en-US" sz="800" dirty="0">
              <a:latin typeface="Monaco" pitchFamily="2" charset="77"/>
            </a:endParaRPr>
          </a:p>
          <a:p>
            <a:r>
              <a:rPr lang="en-US" sz="800" dirty="0">
                <a:latin typeface="Monaco" pitchFamily="2" charset="77"/>
              </a:rPr>
              <a:t>  r2 = </a:t>
            </a:r>
            <a:r>
              <a:rPr lang="en-US" sz="800" dirty="0" err="1">
                <a:latin typeface="Monaco" pitchFamily="2" charset="77"/>
              </a:rPr>
              <a:t>rbind</a:t>
            </a:r>
            <a:r>
              <a:rPr lang="en-US" sz="800" dirty="0">
                <a:latin typeface="Monaco" pitchFamily="2" charset="77"/>
              </a:rPr>
              <a:t>(r2,c(</a:t>
            </a:r>
            <a:r>
              <a:rPr lang="en-US" sz="800" dirty="0" err="1">
                <a:latin typeface="Monaco" pitchFamily="2" charset="77"/>
              </a:rPr>
              <a:t>country,sum_mod$r.squared</a:t>
            </a:r>
            <a:r>
              <a:rPr lang="en-US" sz="800" dirty="0">
                <a:latin typeface="Monaco" pitchFamily="2" charset="77"/>
              </a:rPr>
              <a:t>))</a:t>
            </a:r>
          </a:p>
          <a:p>
            <a:endParaRPr lang="en-US" sz="800" dirty="0">
              <a:latin typeface="Monaco" pitchFamily="2" charset="77"/>
            </a:endParaRPr>
          </a:p>
          <a:p>
            <a:r>
              <a:rPr lang="en-US" sz="800" dirty="0">
                <a:latin typeface="Monaco" pitchFamily="2" charset="77"/>
              </a:rPr>
              <a:t>}</a:t>
            </a:r>
          </a:p>
          <a:p>
            <a:r>
              <a:rPr lang="en-US" sz="800" dirty="0" err="1">
                <a:latin typeface="Monaco" pitchFamily="2" charset="77"/>
              </a:rPr>
              <a:t>colnames</a:t>
            </a:r>
            <a:r>
              <a:rPr lang="en-US" sz="800" dirty="0">
                <a:latin typeface="Monaco" pitchFamily="2" charset="77"/>
              </a:rPr>
              <a:t>(r2) = c("</a:t>
            </a:r>
            <a:r>
              <a:rPr lang="en-US" sz="800" dirty="0" err="1">
                <a:latin typeface="Monaco" pitchFamily="2" charset="77"/>
              </a:rPr>
              <a:t>Country","R</a:t>
            </a:r>
            <a:r>
              <a:rPr lang="en-US" sz="800" dirty="0">
                <a:latin typeface="Monaco" pitchFamily="2" charset="77"/>
              </a:rPr>
              <a:t> Squared")</a:t>
            </a:r>
          </a:p>
          <a:p>
            <a:r>
              <a:rPr lang="en-US" sz="800" dirty="0">
                <a:latin typeface="Monaco" pitchFamily="2" charset="77"/>
              </a:rPr>
              <a:t>r2 = r2[order(r2$`R Squared`),]</a:t>
            </a:r>
          </a:p>
        </p:txBody>
      </p:sp>
      <p:sp>
        <p:nvSpPr>
          <p:cNvPr id="7" name="Footer Placeholder 6">
            <a:extLst>
              <a:ext uri="{FF2B5EF4-FFF2-40B4-BE49-F238E27FC236}">
                <a16:creationId xmlns:a16="http://schemas.microsoft.com/office/drawing/2014/main" id="{C481541B-743F-9D91-539C-2796950B4A63}"/>
              </a:ext>
            </a:extLst>
          </p:cNvPr>
          <p:cNvSpPr>
            <a:spLocks noGrp="1"/>
          </p:cNvSpPr>
          <p:nvPr>
            <p:ph type="ftr" sz="quarter" idx="11"/>
          </p:nvPr>
        </p:nvSpPr>
        <p:spPr/>
        <p:txBody>
          <a:bodyPr/>
          <a:lstStyle/>
          <a:p>
            <a:r>
              <a:rPr lang="en-US"/>
              <a:t>Model Validation - Model Fits</a:t>
            </a:r>
          </a:p>
        </p:txBody>
      </p:sp>
    </p:spTree>
    <p:extLst>
      <p:ext uri="{BB962C8B-B14F-4D97-AF65-F5344CB8AC3E}">
        <p14:creationId xmlns:p14="http://schemas.microsoft.com/office/powerpoint/2010/main" val="299916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80627-2E28-0B05-A8C0-87DA2DA2A4F6}"/>
              </a:ext>
            </a:extLst>
          </p:cNvPr>
          <p:cNvSpPr>
            <a:spLocks noGrp="1"/>
          </p:cNvSpPr>
          <p:nvPr>
            <p:ph type="sldNum" sz="quarter" idx="12"/>
          </p:nvPr>
        </p:nvSpPr>
        <p:spPr/>
        <p:txBody>
          <a:bodyPr/>
          <a:lstStyle/>
          <a:p>
            <a:fld id="{E8B2249B-FD09-4942-9000-EB2098580342}" type="slidenum">
              <a:rPr lang="en-US" smtClean="0"/>
              <a:t>29</a:t>
            </a:fld>
            <a:endParaRPr lang="en-US"/>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5BD946D8-F381-00CC-1C75-01B5A705FA3A}"/>
                  </a:ext>
                </a:extLst>
              </p:cNvPr>
              <p:cNvGraphicFramePr>
                <a:graphicFrameLocks noGrp="1"/>
              </p:cNvGraphicFramePr>
              <p:nvPr>
                <p:extLst>
                  <p:ext uri="{D42A27DB-BD31-4B8C-83A1-F6EECF244321}">
                    <p14:modId xmlns:p14="http://schemas.microsoft.com/office/powerpoint/2010/main" val="2789312565"/>
                  </p:ext>
                </p:extLst>
              </p:nvPr>
            </p:nvGraphicFramePr>
            <p:xfrm>
              <a:off x="0" y="6490"/>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14:m>
                            <m:oMathPara xmlns:m="http://schemas.openxmlformats.org/officeDocument/2006/math">
                              <m:oMathParaPr>
                                <m:jc m:val="centerGroup"/>
                              </m:oMathParaPr>
                              <m:oMath xmlns:m="http://schemas.openxmlformats.org/officeDocument/2006/math">
                                <m:sSup>
                                  <m:sSupPr>
                                    <m:ctrlPr>
                                      <a:rPr lang="en-US" sz="1000" b="1" i="1" smtClean="0">
                                        <a:latin typeface="Cambria Math" panose="02040503050406030204" pitchFamily="18" charset="0"/>
                                      </a:rPr>
                                    </m:ctrlPr>
                                  </m:sSupPr>
                                  <m:e>
                                    <m:r>
                                      <a:rPr lang="en-US" sz="1000" b="1" i="1" smtClean="0">
                                        <a:latin typeface="Cambria Math" panose="02040503050406030204" pitchFamily="18" charset="0"/>
                                      </a:rPr>
                                      <m:t>𝑹</m:t>
                                    </m:r>
                                  </m:e>
                                  <m:sup>
                                    <m:r>
                                      <a:rPr lang="en-US" sz="1000" b="1" i="1" smtClean="0">
                                        <a:latin typeface="Cambria Math" panose="02040503050406030204" pitchFamily="18" charset="0"/>
                                      </a:rPr>
                                      <m:t>𝟐</m:t>
                                    </m:r>
                                  </m:sup>
                                </m:sSup>
                              </m:oMath>
                            </m:oMathPara>
                          </a14:m>
                          <a:endParaRPr lang="en-US" sz="1000" dirty="0"/>
                        </a:p>
                      </a:txBody>
                      <a:tcPr/>
                    </a:tc>
                    <a:extLst>
                      <a:ext uri="{0D108BD9-81ED-4DB2-BD59-A6C34878D82A}">
                        <a16:rowId xmlns:a16="http://schemas.microsoft.com/office/drawing/2014/main" val="1098132759"/>
                      </a:ext>
                    </a:extLst>
                  </a:tr>
                  <a:tr h="235596">
                    <a:tc>
                      <a:txBody>
                        <a:bodyPr/>
                        <a:lstStyle/>
                        <a:p>
                          <a:pPr algn="r"/>
                          <a:r>
                            <a:rPr lang="en-ZA" sz="1000" b="1" dirty="0">
                              <a:solidFill>
                                <a:srgbClr val="000000"/>
                              </a:solidFill>
                              <a:effectLst/>
                            </a:rPr>
                            <a:t>1</a:t>
                          </a:r>
                        </a:p>
                      </a:txBody>
                      <a:tcPr marL="47625" marR="47625" marT="38100" marB="38100" anchor="ctr"/>
                    </a:tc>
                    <a:tc>
                      <a:txBody>
                        <a:bodyPr/>
                        <a:lstStyle/>
                        <a:p>
                          <a:r>
                            <a:rPr lang="en-ZA" sz="1000">
                              <a:effectLst/>
                            </a:rPr>
                            <a:t>Japan</a:t>
                          </a:r>
                        </a:p>
                      </a:txBody>
                      <a:tcPr marL="47625" marR="47625" marT="38100" marB="38100" anchor="ctr"/>
                    </a:tc>
                    <a:tc>
                      <a:txBody>
                        <a:bodyPr/>
                        <a:lstStyle/>
                        <a:p>
                          <a:pPr algn="r"/>
                          <a:r>
                            <a:rPr lang="en-ZA" sz="1000">
                              <a:effectLst/>
                            </a:rPr>
                            <a:t>0.9678</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2</a:t>
                          </a:r>
                        </a:p>
                      </a:txBody>
                      <a:tcPr marL="47625" marR="47625" marT="38100" marB="38100" anchor="ctr"/>
                    </a:tc>
                    <a:tc>
                      <a:txBody>
                        <a:bodyPr/>
                        <a:lstStyle/>
                        <a:p>
                          <a:r>
                            <a:rPr lang="en-ZA" sz="1000">
                              <a:effectLst/>
                            </a:rPr>
                            <a:t>Algeria</a:t>
                          </a:r>
                        </a:p>
                      </a:txBody>
                      <a:tcPr marL="47625" marR="47625" marT="38100" marB="38100" anchor="ctr"/>
                    </a:tc>
                    <a:tc>
                      <a:txBody>
                        <a:bodyPr/>
                        <a:lstStyle/>
                        <a:p>
                          <a:pPr algn="r"/>
                          <a:r>
                            <a:rPr lang="en-ZA" sz="1000">
                              <a:effectLst/>
                            </a:rPr>
                            <a:t>0.9636</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3</a:t>
                          </a:r>
                        </a:p>
                      </a:txBody>
                      <a:tcPr marL="47625" marR="47625" marT="38100" marB="38100" anchor="ctr"/>
                    </a:tc>
                    <a:tc>
                      <a:txBody>
                        <a:bodyPr/>
                        <a:lstStyle/>
                        <a:p>
                          <a:r>
                            <a:rPr lang="en-ZA" sz="1000">
                              <a:effectLst/>
                            </a:rPr>
                            <a:t>Uzbekistan</a:t>
                          </a:r>
                        </a:p>
                      </a:txBody>
                      <a:tcPr marL="47625" marR="47625" marT="38100" marB="38100" anchor="ctr"/>
                    </a:tc>
                    <a:tc>
                      <a:txBody>
                        <a:bodyPr/>
                        <a:lstStyle/>
                        <a:p>
                          <a:pPr algn="r"/>
                          <a:r>
                            <a:rPr lang="en-ZA" sz="1000">
                              <a:effectLst/>
                            </a:rPr>
                            <a:t>0.9043</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4</a:t>
                          </a:r>
                        </a:p>
                      </a:txBody>
                      <a:tcPr marL="47625" marR="47625" marT="38100" marB="38100" anchor="ctr"/>
                    </a:tc>
                    <a:tc>
                      <a:txBody>
                        <a:bodyPr/>
                        <a:lstStyle/>
                        <a:p>
                          <a:r>
                            <a:rPr lang="en-ZA" sz="1000">
                              <a:effectLst/>
                            </a:rPr>
                            <a:t>Chile</a:t>
                          </a:r>
                        </a:p>
                      </a:txBody>
                      <a:tcPr marL="47625" marR="47625" marT="38100" marB="38100" anchor="ctr"/>
                    </a:tc>
                    <a:tc>
                      <a:txBody>
                        <a:bodyPr/>
                        <a:lstStyle/>
                        <a:p>
                          <a:pPr algn="r"/>
                          <a:r>
                            <a:rPr lang="en-ZA" sz="1000">
                              <a:effectLst/>
                            </a:rPr>
                            <a:t>0.8974</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5</a:t>
                          </a:r>
                        </a:p>
                      </a:txBody>
                      <a:tcPr marL="47625" marR="47625" marT="38100" marB="38100" anchor="ctr"/>
                    </a:tc>
                    <a:tc>
                      <a:txBody>
                        <a:bodyPr/>
                        <a:lstStyle/>
                        <a:p>
                          <a:r>
                            <a:rPr lang="en-ZA" sz="1000">
                              <a:effectLst/>
                            </a:rPr>
                            <a:t>United States</a:t>
                          </a:r>
                        </a:p>
                      </a:txBody>
                      <a:tcPr marL="47625" marR="47625" marT="38100" marB="38100" anchor="ctr"/>
                    </a:tc>
                    <a:tc>
                      <a:txBody>
                        <a:bodyPr/>
                        <a:lstStyle/>
                        <a:p>
                          <a:pPr algn="r"/>
                          <a:r>
                            <a:rPr lang="en-ZA" sz="1000">
                              <a:effectLst/>
                            </a:rPr>
                            <a:t>0.8907</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6</a:t>
                          </a:r>
                        </a:p>
                      </a:txBody>
                      <a:tcPr marL="47625" marR="47625" marT="38100" marB="38100" anchor="ctr"/>
                    </a:tc>
                    <a:tc>
                      <a:txBody>
                        <a:bodyPr/>
                        <a:lstStyle/>
                        <a:p>
                          <a:r>
                            <a:rPr lang="en-ZA" sz="1000">
                              <a:effectLst/>
                            </a:rPr>
                            <a:t>Tunisia</a:t>
                          </a:r>
                        </a:p>
                      </a:txBody>
                      <a:tcPr marL="47625" marR="47625" marT="38100" marB="38100" anchor="ctr"/>
                    </a:tc>
                    <a:tc>
                      <a:txBody>
                        <a:bodyPr/>
                        <a:lstStyle/>
                        <a:p>
                          <a:pPr algn="r"/>
                          <a:r>
                            <a:rPr lang="en-ZA" sz="1000">
                              <a:effectLst/>
                            </a:rPr>
                            <a:t>0.8804</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7</a:t>
                          </a:r>
                        </a:p>
                      </a:txBody>
                      <a:tcPr marL="47625" marR="47625" marT="38100" marB="38100" anchor="ctr"/>
                    </a:tc>
                    <a:tc>
                      <a:txBody>
                        <a:bodyPr/>
                        <a:lstStyle/>
                        <a:p>
                          <a:r>
                            <a:rPr lang="en-ZA" sz="1000">
                              <a:effectLst/>
                            </a:rPr>
                            <a:t>Canada</a:t>
                          </a:r>
                        </a:p>
                      </a:txBody>
                      <a:tcPr marL="47625" marR="47625" marT="38100" marB="38100" anchor="ctr"/>
                    </a:tc>
                    <a:tc>
                      <a:txBody>
                        <a:bodyPr/>
                        <a:lstStyle/>
                        <a:p>
                          <a:pPr algn="r"/>
                          <a:r>
                            <a:rPr lang="en-ZA" sz="1000">
                              <a:effectLst/>
                            </a:rPr>
                            <a:t>0.8731</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8</a:t>
                          </a:r>
                        </a:p>
                      </a:txBody>
                      <a:tcPr marL="47625" marR="47625" marT="38100" marB="38100" anchor="ctr"/>
                    </a:tc>
                    <a:tc>
                      <a:txBody>
                        <a:bodyPr/>
                        <a:lstStyle/>
                        <a:p>
                          <a:r>
                            <a:rPr lang="en-ZA" sz="1000">
                              <a:effectLst/>
                            </a:rPr>
                            <a:t>Brazil</a:t>
                          </a:r>
                        </a:p>
                      </a:txBody>
                      <a:tcPr marL="47625" marR="47625" marT="38100" marB="38100" anchor="ctr"/>
                    </a:tc>
                    <a:tc>
                      <a:txBody>
                        <a:bodyPr/>
                        <a:lstStyle/>
                        <a:p>
                          <a:pPr algn="r"/>
                          <a:r>
                            <a:rPr lang="en-ZA" sz="1000">
                              <a:effectLst/>
                            </a:rPr>
                            <a:t>0.8685</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9</a:t>
                          </a:r>
                        </a:p>
                      </a:txBody>
                      <a:tcPr marL="47625" marR="47625" marT="38100" marB="38100" anchor="ctr"/>
                    </a:tc>
                    <a:tc>
                      <a:txBody>
                        <a:bodyPr/>
                        <a:lstStyle/>
                        <a:p>
                          <a:r>
                            <a:rPr lang="en-ZA" sz="1000" dirty="0">
                              <a:effectLst/>
                            </a:rPr>
                            <a:t>Ireland</a:t>
                          </a:r>
                        </a:p>
                      </a:txBody>
                      <a:tcPr marL="47625" marR="47625" marT="38100" marB="38100" anchor="ctr"/>
                    </a:tc>
                    <a:tc>
                      <a:txBody>
                        <a:bodyPr/>
                        <a:lstStyle/>
                        <a:p>
                          <a:pPr algn="r"/>
                          <a:r>
                            <a:rPr lang="en-ZA" sz="1000">
                              <a:effectLst/>
                            </a:rPr>
                            <a:t>0.8680</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10</a:t>
                          </a:r>
                        </a:p>
                      </a:txBody>
                      <a:tcPr marL="47625" marR="47625" marT="38100" marB="38100" anchor="ctr"/>
                    </a:tc>
                    <a:tc>
                      <a:txBody>
                        <a:bodyPr/>
                        <a:lstStyle/>
                        <a:p>
                          <a:r>
                            <a:rPr lang="en-ZA" sz="1000">
                              <a:effectLst/>
                            </a:rPr>
                            <a:t>Australia</a:t>
                          </a:r>
                        </a:p>
                      </a:txBody>
                      <a:tcPr marL="47625" marR="47625" marT="38100" marB="38100" anchor="ctr"/>
                    </a:tc>
                    <a:tc>
                      <a:txBody>
                        <a:bodyPr/>
                        <a:lstStyle/>
                        <a:p>
                          <a:pPr algn="r"/>
                          <a:r>
                            <a:rPr lang="en-ZA" sz="1000">
                              <a:effectLst/>
                            </a:rPr>
                            <a:t>0.8667</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11</a:t>
                          </a:r>
                        </a:p>
                      </a:txBody>
                      <a:tcPr marL="47625" marR="47625" marT="38100" marB="38100" anchor="ctr"/>
                    </a:tc>
                    <a:tc>
                      <a:txBody>
                        <a:bodyPr/>
                        <a:lstStyle/>
                        <a:p>
                          <a:r>
                            <a:rPr lang="en-ZA" sz="1000">
                              <a:effectLst/>
                            </a:rPr>
                            <a:t>Argentina</a:t>
                          </a:r>
                        </a:p>
                      </a:txBody>
                      <a:tcPr marL="47625" marR="47625" marT="38100" marB="38100" anchor="ctr"/>
                    </a:tc>
                    <a:tc>
                      <a:txBody>
                        <a:bodyPr/>
                        <a:lstStyle/>
                        <a:p>
                          <a:pPr algn="r"/>
                          <a:r>
                            <a:rPr lang="en-ZA" sz="1000">
                              <a:effectLst/>
                            </a:rPr>
                            <a:t>0.8621</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12</a:t>
                          </a:r>
                        </a:p>
                      </a:txBody>
                      <a:tcPr marL="47625" marR="47625" marT="38100" marB="38100" anchor="ctr"/>
                    </a:tc>
                    <a:tc>
                      <a:txBody>
                        <a:bodyPr/>
                        <a:lstStyle/>
                        <a:p>
                          <a:r>
                            <a:rPr lang="en-ZA" sz="1000">
                              <a:effectLst/>
                            </a:rPr>
                            <a:t>Moldova</a:t>
                          </a:r>
                        </a:p>
                      </a:txBody>
                      <a:tcPr marL="47625" marR="47625" marT="38100" marB="38100" anchor="ctr"/>
                    </a:tc>
                    <a:tc>
                      <a:txBody>
                        <a:bodyPr/>
                        <a:lstStyle/>
                        <a:p>
                          <a:pPr algn="r"/>
                          <a:r>
                            <a:rPr lang="en-ZA" sz="1000" dirty="0">
                              <a:effectLst/>
                            </a:rPr>
                            <a:t>0.8559</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13</a:t>
                          </a:r>
                        </a:p>
                      </a:txBody>
                      <a:tcPr marL="47625" marR="47625" marT="38100" marB="38100" anchor="ctr"/>
                    </a:tc>
                    <a:tc>
                      <a:txBody>
                        <a:bodyPr/>
                        <a:lstStyle/>
                        <a:p>
                          <a:r>
                            <a:rPr lang="en-ZA" sz="1000">
                              <a:effectLst/>
                            </a:rPr>
                            <a:t>Mexico</a:t>
                          </a:r>
                        </a:p>
                      </a:txBody>
                      <a:tcPr marL="47625" marR="47625" marT="38100" marB="38100" anchor="ctr"/>
                    </a:tc>
                    <a:tc>
                      <a:txBody>
                        <a:bodyPr/>
                        <a:lstStyle/>
                        <a:p>
                          <a:pPr algn="r"/>
                          <a:r>
                            <a:rPr lang="en-ZA" sz="1000">
                              <a:effectLst/>
                            </a:rPr>
                            <a:t>0.8536</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14</a:t>
                          </a:r>
                        </a:p>
                      </a:txBody>
                      <a:tcPr marL="47625" marR="47625" marT="38100" marB="38100" anchor="ctr"/>
                    </a:tc>
                    <a:tc>
                      <a:txBody>
                        <a:bodyPr/>
                        <a:lstStyle/>
                        <a:p>
                          <a:r>
                            <a:rPr lang="en-ZA" sz="1000">
                              <a:effectLst/>
                            </a:rPr>
                            <a:t>Uruguay</a:t>
                          </a:r>
                        </a:p>
                      </a:txBody>
                      <a:tcPr marL="47625" marR="47625" marT="38100" marB="38100" anchor="ctr"/>
                    </a:tc>
                    <a:tc>
                      <a:txBody>
                        <a:bodyPr/>
                        <a:lstStyle/>
                        <a:p>
                          <a:pPr algn="r"/>
                          <a:r>
                            <a:rPr lang="en-ZA" sz="1000">
                              <a:effectLst/>
                            </a:rPr>
                            <a:t>0.8525</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15</a:t>
                          </a:r>
                        </a:p>
                      </a:txBody>
                      <a:tcPr marL="47625" marR="47625" marT="38100" marB="38100" anchor="ctr"/>
                    </a:tc>
                    <a:tc>
                      <a:txBody>
                        <a:bodyPr/>
                        <a:lstStyle/>
                        <a:p>
                          <a:r>
                            <a:rPr lang="en-ZA" sz="1000">
                              <a:effectLst/>
                            </a:rPr>
                            <a:t>Israel</a:t>
                          </a:r>
                        </a:p>
                      </a:txBody>
                      <a:tcPr marL="47625" marR="47625" marT="38100" marB="38100" anchor="ctr"/>
                    </a:tc>
                    <a:tc>
                      <a:txBody>
                        <a:bodyPr/>
                        <a:lstStyle/>
                        <a:p>
                          <a:pPr algn="r"/>
                          <a:r>
                            <a:rPr lang="en-ZA" sz="1000">
                              <a:effectLst/>
                            </a:rPr>
                            <a:t>0.8507</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16</a:t>
                          </a:r>
                        </a:p>
                      </a:txBody>
                      <a:tcPr marL="47625" marR="47625" marT="38100" marB="38100" anchor="ctr"/>
                    </a:tc>
                    <a:tc>
                      <a:txBody>
                        <a:bodyPr/>
                        <a:lstStyle/>
                        <a:p>
                          <a:r>
                            <a:rPr lang="en-ZA" sz="1000">
                              <a:effectLst/>
                            </a:rPr>
                            <a:t>South Africa</a:t>
                          </a:r>
                        </a:p>
                      </a:txBody>
                      <a:tcPr marL="47625" marR="47625" marT="38100" marB="38100" anchor="ctr"/>
                    </a:tc>
                    <a:tc>
                      <a:txBody>
                        <a:bodyPr/>
                        <a:lstStyle/>
                        <a:p>
                          <a:pPr algn="r"/>
                          <a:r>
                            <a:rPr lang="en-ZA" sz="1000">
                              <a:effectLst/>
                            </a:rPr>
                            <a:t>0.8349</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17</a:t>
                          </a:r>
                        </a:p>
                      </a:txBody>
                      <a:tcPr marL="47625" marR="47625" marT="38100" marB="38100" anchor="ctr"/>
                    </a:tc>
                    <a:tc>
                      <a:txBody>
                        <a:bodyPr/>
                        <a:lstStyle/>
                        <a:p>
                          <a:r>
                            <a:rPr lang="en-ZA" sz="1000">
                              <a:effectLst/>
                            </a:rPr>
                            <a:t>Spain</a:t>
                          </a:r>
                        </a:p>
                      </a:txBody>
                      <a:tcPr marL="47625" marR="47625" marT="38100" marB="38100" anchor="ctr"/>
                    </a:tc>
                    <a:tc>
                      <a:txBody>
                        <a:bodyPr/>
                        <a:lstStyle/>
                        <a:p>
                          <a:pPr algn="r"/>
                          <a:r>
                            <a:rPr lang="en-ZA" sz="1000" dirty="0">
                              <a:effectLst/>
                            </a:rPr>
                            <a:t>0.8285</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18</a:t>
                          </a:r>
                        </a:p>
                      </a:txBody>
                      <a:tcPr marL="47625" marR="47625" marT="38100" marB="38100" anchor="ctr"/>
                    </a:tc>
                    <a:tc>
                      <a:txBody>
                        <a:bodyPr/>
                        <a:lstStyle/>
                        <a:p>
                          <a:r>
                            <a:rPr lang="en-ZA" sz="1000">
                              <a:effectLst/>
                            </a:rPr>
                            <a:t>Britain</a:t>
                          </a:r>
                        </a:p>
                      </a:txBody>
                      <a:tcPr marL="47625" marR="47625" marT="38100" marB="38100" anchor="ctr"/>
                    </a:tc>
                    <a:tc>
                      <a:txBody>
                        <a:bodyPr/>
                        <a:lstStyle/>
                        <a:p>
                          <a:pPr algn="r"/>
                          <a:r>
                            <a:rPr lang="en-ZA" sz="1000">
                              <a:effectLst/>
                            </a:rPr>
                            <a:t>0.8281</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19</a:t>
                          </a:r>
                        </a:p>
                      </a:txBody>
                      <a:tcPr marL="47625" marR="47625" marT="38100" marB="38100" anchor="ctr"/>
                    </a:tc>
                    <a:tc>
                      <a:txBody>
                        <a:bodyPr/>
                        <a:lstStyle/>
                        <a:p>
                          <a:r>
                            <a:rPr lang="en-ZA" sz="1000">
                              <a:effectLst/>
                            </a:rPr>
                            <a:t>Russia</a:t>
                          </a:r>
                        </a:p>
                      </a:txBody>
                      <a:tcPr marL="47625" marR="47625" marT="38100" marB="38100" anchor="ctr"/>
                    </a:tc>
                    <a:tc>
                      <a:txBody>
                        <a:bodyPr/>
                        <a:lstStyle/>
                        <a:p>
                          <a:pPr algn="r"/>
                          <a:r>
                            <a:rPr lang="en-ZA" sz="1000">
                              <a:effectLst/>
                            </a:rPr>
                            <a:t>0.8113</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20</a:t>
                          </a:r>
                        </a:p>
                      </a:txBody>
                      <a:tcPr marL="47625" marR="47625" marT="38100" marB="38100" anchor="ctr"/>
                    </a:tc>
                    <a:tc>
                      <a:txBody>
                        <a:bodyPr/>
                        <a:lstStyle/>
                        <a:p>
                          <a:r>
                            <a:rPr lang="en-ZA" sz="1000">
                              <a:effectLst/>
                            </a:rPr>
                            <a:t>Portugal</a:t>
                          </a:r>
                        </a:p>
                      </a:txBody>
                      <a:tcPr marL="47625" marR="47625" marT="38100" marB="38100" anchor="ctr"/>
                    </a:tc>
                    <a:tc>
                      <a:txBody>
                        <a:bodyPr/>
                        <a:lstStyle/>
                        <a:p>
                          <a:pPr algn="r"/>
                          <a:r>
                            <a:rPr lang="en-ZA" sz="1000">
                              <a:effectLst/>
                            </a:rPr>
                            <a:t>0.8047</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21</a:t>
                          </a:r>
                        </a:p>
                      </a:txBody>
                      <a:tcPr marL="47625" marR="47625" marT="38100" marB="38100" anchor="ctr"/>
                    </a:tc>
                    <a:tc>
                      <a:txBody>
                        <a:bodyPr/>
                        <a:lstStyle/>
                        <a:p>
                          <a:r>
                            <a:rPr lang="en-ZA" sz="1000">
                              <a:effectLst/>
                            </a:rPr>
                            <a:t>Georgia</a:t>
                          </a:r>
                        </a:p>
                      </a:txBody>
                      <a:tcPr marL="47625" marR="47625" marT="38100" marB="38100" anchor="ctr"/>
                    </a:tc>
                    <a:tc>
                      <a:txBody>
                        <a:bodyPr/>
                        <a:lstStyle/>
                        <a:p>
                          <a:pPr algn="r"/>
                          <a:r>
                            <a:rPr lang="en-ZA" sz="1000">
                              <a:effectLst/>
                            </a:rPr>
                            <a:t>0.8019</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22</a:t>
                          </a:r>
                        </a:p>
                      </a:txBody>
                      <a:tcPr marL="47625" marR="47625" marT="38100" marB="38100" anchor="ctr"/>
                    </a:tc>
                    <a:tc>
                      <a:txBody>
                        <a:bodyPr/>
                        <a:lstStyle/>
                        <a:p>
                          <a:r>
                            <a:rPr lang="en-ZA" sz="1000">
                              <a:effectLst/>
                            </a:rPr>
                            <a:t>Hong Kong</a:t>
                          </a:r>
                        </a:p>
                      </a:txBody>
                      <a:tcPr marL="47625" marR="47625" marT="38100" marB="38100" anchor="ctr"/>
                    </a:tc>
                    <a:tc>
                      <a:txBody>
                        <a:bodyPr/>
                        <a:lstStyle/>
                        <a:p>
                          <a:pPr algn="r"/>
                          <a:r>
                            <a:rPr lang="en-ZA" sz="1000">
                              <a:effectLst/>
                            </a:rPr>
                            <a:t>0.7959</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23</a:t>
                          </a:r>
                        </a:p>
                      </a:txBody>
                      <a:tcPr marL="47625" marR="47625" marT="38100" marB="38100" anchor="ctr"/>
                    </a:tc>
                    <a:tc>
                      <a:txBody>
                        <a:bodyPr/>
                        <a:lstStyle/>
                        <a:p>
                          <a:r>
                            <a:rPr lang="en-ZA" sz="1000">
                              <a:effectLst/>
                            </a:rPr>
                            <a:t>Sweden</a:t>
                          </a:r>
                        </a:p>
                      </a:txBody>
                      <a:tcPr marL="47625" marR="47625" marT="38100" marB="38100" anchor="ctr"/>
                    </a:tc>
                    <a:tc>
                      <a:txBody>
                        <a:bodyPr/>
                        <a:lstStyle/>
                        <a:p>
                          <a:pPr algn="r"/>
                          <a:r>
                            <a:rPr lang="en-ZA" sz="1000">
                              <a:effectLst/>
                            </a:rPr>
                            <a:t>0.7938</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24</a:t>
                          </a:r>
                        </a:p>
                      </a:txBody>
                      <a:tcPr marL="47625" marR="47625" marT="38100" marB="38100" anchor="ctr"/>
                    </a:tc>
                    <a:tc>
                      <a:txBody>
                        <a:bodyPr/>
                        <a:lstStyle/>
                        <a:p>
                          <a:r>
                            <a:rPr lang="en-ZA" sz="1000">
                              <a:effectLst/>
                            </a:rPr>
                            <a:t>Colombia</a:t>
                          </a:r>
                        </a:p>
                      </a:txBody>
                      <a:tcPr marL="47625" marR="47625" marT="38100" marB="38100" anchor="ctr"/>
                    </a:tc>
                    <a:tc>
                      <a:txBody>
                        <a:bodyPr/>
                        <a:lstStyle/>
                        <a:p>
                          <a:pPr algn="r"/>
                          <a:r>
                            <a:rPr lang="en-ZA" sz="1000">
                              <a:effectLst/>
                            </a:rPr>
                            <a:t>0.7929</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25</a:t>
                          </a:r>
                        </a:p>
                      </a:txBody>
                      <a:tcPr marL="47625" marR="47625" marT="38100" marB="38100" anchor="ctr"/>
                    </a:tc>
                    <a:tc>
                      <a:txBody>
                        <a:bodyPr/>
                        <a:lstStyle/>
                        <a:p>
                          <a:r>
                            <a:rPr lang="en-ZA" sz="1000">
                              <a:effectLst/>
                            </a:rPr>
                            <a:t>Malaysia</a:t>
                          </a:r>
                        </a:p>
                      </a:txBody>
                      <a:tcPr marL="47625" marR="47625" marT="38100" marB="38100" anchor="ctr"/>
                    </a:tc>
                    <a:tc>
                      <a:txBody>
                        <a:bodyPr/>
                        <a:lstStyle/>
                        <a:p>
                          <a:pPr algn="r"/>
                          <a:r>
                            <a:rPr lang="en-ZA" sz="1000">
                              <a:effectLst/>
                            </a:rPr>
                            <a:t>0.7918</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26</a:t>
                          </a:r>
                        </a:p>
                      </a:txBody>
                      <a:tcPr marL="47625" marR="47625" marT="38100" marB="38100" anchor="ctr"/>
                    </a:tc>
                    <a:tc>
                      <a:txBody>
                        <a:bodyPr/>
                        <a:lstStyle/>
                        <a:p>
                          <a:r>
                            <a:rPr lang="en-ZA" sz="1000">
                              <a:effectLst/>
                            </a:rPr>
                            <a:t>Palestine</a:t>
                          </a:r>
                        </a:p>
                      </a:txBody>
                      <a:tcPr marL="47625" marR="47625" marT="38100" marB="38100" anchor="ctr"/>
                    </a:tc>
                    <a:tc>
                      <a:txBody>
                        <a:bodyPr/>
                        <a:lstStyle/>
                        <a:p>
                          <a:pPr algn="r"/>
                          <a:r>
                            <a:rPr lang="en-ZA" sz="1000">
                              <a:effectLst/>
                            </a:rPr>
                            <a:t>0.7852</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27</a:t>
                          </a:r>
                        </a:p>
                      </a:txBody>
                      <a:tcPr marL="47625" marR="47625" marT="38100" marB="38100" anchor="ctr"/>
                    </a:tc>
                    <a:tc>
                      <a:txBody>
                        <a:bodyPr/>
                        <a:lstStyle/>
                        <a:p>
                          <a:r>
                            <a:rPr lang="en-ZA" sz="1000">
                              <a:effectLst/>
                            </a:rPr>
                            <a:t>Netherlands</a:t>
                          </a:r>
                        </a:p>
                      </a:txBody>
                      <a:tcPr marL="47625" marR="47625" marT="38100" marB="38100" anchor="ctr"/>
                    </a:tc>
                    <a:tc>
                      <a:txBody>
                        <a:bodyPr/>
                        <a:lstStyle/>
                        <a:p>
                          <a:pPr algn="r"/>
                          <a:r>
                            <a:rPr lang="en-ZA" sz="1000">
                              <a:effectLst/>
                            </a:rPr>
                            <a:t>0.7816</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28</a:t>
                          </a:r>
                        </a:p>
                      </a:txBody>
                      <a:tcPr marL="47625" marR="47625" marT="38100" marB="38100" anchor="ctr"/>
                    </a:tc>
                    <a:tc>
                      <a:txBody>
                        <a:bodyPr/>
                        <a:lstStyle/>
                        <a:p>
                          <a:r>
                            <a:rPr lang="en-ZA" sz="1000">
                              <a:effectLst/>
                            </a:rPr>
                            <a:t>Kuwait</a:t>
                          </a:r>
                        </a:p>
                      </a:txBody>
                      <a:tcPr marL="47625" marR="47625" marT="38100" marB="38100" anchor="ctr"/>
                    </a:tc>
                    <a:tc>
                      <a:txBody>
                        <a:bodyPr/>
                        <a:lstStyle/>
                        <a:p>
                          <a:pPr algn="r"/>
                          <a:r>
                            <a:rPr lang="en-ZA" sz="1000" dirty="0">
                              <a:effectLst/>
                            </a:rPr>
                            <a:t>0.7788</a:t>
                          </a:r>
                        </a:p>
                      </a:txBody>
                      <a:tcPr marL="47625" marR="47625" marT="38100" marB="38100" anchor="ctr"/>
                    </a:tc>
                    <a:extLst>
                      <a:ext uri="{0D108BD9-81ED-4DB2-BD59-A6C34878D82A}">
                        <a16:rowId xmlns:a16="http://schemas.microsoft.com/office/drawing/2014/main" val="2928990963"/>
                      </a:ext>
                    </a:extLst>
                  </a:tr>
                </a:tbl>
              </a:graphicData>
            </a:graphic>
          </p:graphicFrame>
        </mc:Choice>
        <mc:Fallback>
          <p:graphicFrame>
            <p:nvGraphicFramePr>
              <p:cNvPr id="7" name="Table 7">
                <a:extLst>
                  <a:ext uri="{FF2B5EF4-FFF2-40B4-BE49-F238E27FC236}">
                    <a16:creationId xmlns:a16="http://schemas.microsoft.com/office/drawing/2014/main" id="{5BD946D8-F381-00CC-1C75-01B5A705FA3A}"/>
                  </a:ext>
                </a:extLst>
              </p:cNvPr>
              <p:cNvGraphicFramePr>
                <a:graphicFrameLocks noGrp="1"/>
              </p:cNvGraphicFramePr>
              <p:nvPr>
                <p:extLst>
                  <p:ext uri="{D42A27DB-BD31-4B8C-83A1-F6EECF244321}">
                    <p14:modId xmlns:p14="http://schemas.microsoft.com/office/powerpoint/2010/main" val="2789312565"/>
                  </p:ext>
                </p:extLst>
              </p:nvPr>
            </p:nvGraphicFramePr>
            <p:xfrm>
              <a:off x="0" y="6490"/>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endParaRPr lang="en-US"/>
                        </a:p>
                      </a:txBody>
                      <a:tcPr>
                        <a:blipFill>
                          <a:blip r:embed="rId2"/>
                          <a:stretch>
                            <a:fillRect l="-201408" r="-4225" b="-2615000"/>
                          </a:stretch>
                        </a:blipFill>
                      </a:tcPr>
                    </a:tc>
                    <a:extLst>
                      <a:ext uri="{0D108BD9-81ED-4DB2-BD59-A6C34878D82A}">
                        <a16:rowId xmlns:a16="http://schemas.microsoft.com/office/drawing/2014/main" val="1098132759"/>
                      </a:ext>
                    </a:extLst>
                  </a:tr>
                  <a:tr h="235596">
                    <a:tc>
                      <a:txBody>
                        <a:bodyPr/>
                        <a:lstStyle/>
                        <a:p>
                          <a:pPr algn="r"/>
                          <a:r>
                            <a:rPr lang="en-ZA" sz="1000" b="1" dirty="0">
                              <a:solidFill>
                                <a:srgbClr val="000000"/>
                              </a:solidFill>
                              <a:effectLst/>
                            </a:rPr>
                            <a:t>1</a:t>
                          </a:r>
                        </a:p>
                      </a:txBody>
                      <a:tcPr marL="47625" marR="47625" marT="38100" marB="38100" anchor="ctr"/>
                    </a:tc>
                    <a:tc>
                      <a:txBody>
                        <a:bodyPr/>
                        <a:lstStyle/>
                        <a:p>
                          <a:r>
                            <a:rPr lang="en-ZA" sz="1000">
                              <a:effectLst/>
                            </a:rPr>
                            <a:t>Japan</a:t>
                          </a:r>
                        </a:p>
                      </a:txBody>
                      <a:tcPr marL="47625" marR="47625" marT="38100" marB="38100" anchor="ctr"/>
                    </a:tc>
                    <a:tc>
                      <a:txBody>
                        <a:bodyPr/>
                        <a:lstStyle/>
                        <a:p>
                          <a:pPr algn="r"/>
                          <a:r>
                            <a:rPr lang="en-ZA" sz="1000">
                              <a:effectLst/>
                            </a:rPr>
                            <a:t>0.9678</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2</a:t>
                          </a:r>
                        </a:p>
                      </a:txBody>
                      <a:tcPr marL="47625" marR="47625" marT="38100" marB="38100" anchor="ctr"/>
                    </a:tc>
                    <a:tc>
                      <a:txBody>
                        <a:bodyPr/>
                        <a:lstStyle/>
                        <a:p>
                          <a:r>
                            <a:rPr lang="en-ZA" sz="1000">
                              <a:effectLst/>
                            </a:rPr>
                            <a:t>Algeria</a:t>
                          </a:r>
                        </a:p>
                      </a:txBody>
                      <a:tcPr marL="47625" marR="47625" marT="38100" marB="38100" anchor="ctr"/>
                    </a:tc>
                    <a:tc>
                      <a:txBody>
                        <a:bodyPr/>
                        <a:lstStyle/>
                        <a:p>
                          <a:pPr algn="r"/>
                          <a:r>
                            <a:rPr lang="en-ZA" sz="1000">
                              <a:effectLst/>
                            </a:rPr>
                            <a:t>0.9636</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3</a:t>
                          </a:r>
                        </a:p>
                      </a:txBody>
                      <a:tcPr marL="47625" marR="47625" marT="38100" marB="38100" anchor="ctr"/>
                    </a:tc>
                    <a:tc>
                      <a:txBody>
                        <a:bodyPr/>
                        <a:lstStyle/>
                        <a:p>
                          <a:r>
                            <a:rPr lang="en-ZA" sz="1000">
                              <a:effectLst/>
                            </a:rPr>
                            <a:t>Uzbekistan</a:t>
                          </a:r>
                        </a:p>
                      </a:txBody>
                      <a:tcPr marL="47625" marR="47625" marT="38100" marB="38100" anchor="ctr"/>
                    </a:tc>
                    <a:tc>
                      <a:txBody>
                        <a:bodyPr/>
                        <a:lstStyle/>
                        <a:p>
                          <a:pPr algn="r"/>
                          <a:r>
                            <a:rPr lang="en-ZA" sz="1000">
                              <a:effectLst/>
                            </a:rPr>
                            <a:t>0.9043</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4</a:t>
                          </a:r>
                        </a:p>
                      </a:txBody>
                      <a:tcPr marL="47625" marR="47625" marT="38100" marB="38100" anchor="ctr"/>
                    </a:tc>
                    <a:tc>
                      <a:txBody>
                        <a:bodyPr/>
                        <a:lstStyle/>
                        <a:p>
                          <a:r>
                            <a:rPr lang="en-ZA" sz="1000">
                              <a:effectLst/>
                            </a:rPr>
                            <a:t>Chile</a:t>
                          </a:r>
                        </a:p>
                      </a:txBody>
                      <a:tcPr marL="47625" marR="47625" marT="38100" marB="38100" anchor="ctr"/>
                    </a:tc>
                    <a:tc>
                      <a:txBody>
                        <a:bodyPr/>
                        <a:lstStyle/>
                        <a:p>
                          <a:pPr algn="r"/>
                          <a:r>
                            <a:rPr lang="en-ZA" sz="1000">
                              <a:effectLst/>
                            </a:rPr>
                            <a:t>0.8974</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5</a:t>
                          </a:r>
                        </a:p>
                      </a:txBody>
                      <a:tcPr marL="47625" marR="47625" marT="38100" marB="38100" anchor="ctr"/>
                    </a:tc>
                    <a:tc>
                      <a:txBody>
                        <a:bodyPr/>
                        <a:lstStyle/>
                        <a:p>
                          <a:r>
                            <a:rPr lang="en-ZA" sz="1000">
                              <a:effectLst/>
                            </a:rPr>
                            <a:t>United States</a:t>
                          </a:r>
                        </a:p>
                      </a:txBody>
                      <a:tcPr marL="47625" marR="47625" marT="38100" marB="38100" anchor="ctr"/>
                    </a:tc>
                    <a:tc>
                      <a:txBody>
                        <a:bodyPr/>
                        <a:lstStyle/>
                        <a:p>
                          <a:pPr algn="r"/>
                          <a:r>
                            <a:rPr lang="en-ZA" sz="1000">
                              <a:effectLst/>
                            </a:rPr>
                            <a:t>0.8907</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6</a:t>
                          </a:r>
                        </a:p>
                      </a:txBody>
                      <a:tcPr marL="47625" marR="47625" marT="38100" marB="38100" anchor="ctr"/>
                    </a:tc>
                    <a:tc>
                      <a:txBody>
                        <a:bodyPr/>
                        <a:lstStyle/>
                        <a:p>
                          <a:r>
                            <a:rPr lang="en-ZA" sz="1000">
                              <a:effectLst/>
                            </a:rPr>
                            <a:t>Tunisia</a:t>
                          </a:r>
                        </a:p>
                      </a:txBody>
                      <a:tcPr marL="47625" marR="47625" marT="38100" marB="38100" anchor="ctr"/>
                    </a:tc>
                    <a:tc>
                      <a:txBody>
                        <a:bodyPr/>
                        <a:lstStyle/>
                        <a:p>
                          <a:pPr algn="r"/>
                          <a:r>
                            <a:rPr lang="en-ZA" sz="1000">
                              <a:effectLst/>
                            </a:rPr>
                            <a:t>0.8804</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7</a:t>
                          </a:r>
                        </a:p>
                      </a:txBody>
                      <a:tcPr marL="47625" marR="47625" marT="38100" marB="38100" anchor="ctr"/>
                    </a:tc>
                    <a:tc>
                      <a:txBody>
                        <a:bodyPr/>
                        <a:lstStyle/>
                        <a:p>
                          <a:r>
                            <a:rPr lang="en-ZA" sz="1000">
                              <a:effectLst/>
                            </a:rPr>
                            <a:t>Canada</a:t>
                          </a:r>
                        </a:p>
                      </a:txBody>
                      <a:tcPr marL="47625" marR="47625" marT="38100" marB="38100" anchor="ctr"/>
                    </a:tc>
                    <a:tc>
                      <a:txBody>
                        <a:bodyPr/>
                        <a:lstStyle/>
                        <a:p>
                          <a:pPr algn="r"/>
                          <a:r>
                            <a:rPr lang="en-ZA" sz="1000">
                              <a:effectLst/>
                            </a:rPr>
                            <a:t>0.8731</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8</a:t>
                          </a:r>
                        </a:p>
                      </a:txBody>
                      <a:tcPr marL="47625" marR="47625" marT="38100" marB="38100" anchor="ctr"/>
                    </a:tc>
                    <a:tc>
                      <a:txBody>
                        <a:bodyPr/>
                        <a:lstStyle/>
                        <a:p>
                          <a:r>
                            <a:rPr lang="en-ZA" sz="1000">
                              <a:effectLst/>
                            </a:rPr>
                            <a:t>Brazil</a:t>
                          </a:r>
                        </a:p>
                      </a:txBody>
                      <a:tcPr marL="47625" marR="47625" marT="38100" marB="38100" anchor="ctr"/>
                    </a:tc>
                    <a:tc>
                      <a:txBody>
                        <a:bodyPr/>
                        <a:lstStyle/>
                        <a:p>
                          <a:pPr algn="r"/>
                          <a:r>
                            <a:rPr lang="en-ZA" sz="1000">
                              <a:effectLst/>
                            </a:rPr>
                            <a:t>0.8685</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9</a:t>
                          </a:r>
                        </a:p>
                      </a:txBody>
                      <a:tcPr marL="47625" marR="47625" marT="38100" marB="38100" anchor="ctr"/>
                    </a:tc>
                    <a:tc>
                      <a:txBody>
                        <a:bodyPr/>
                        <a:lstStyle/>
                        <a:p>
                          <a:r>
                            <a:rPr lang="en-ZA" sz="1000" dirty="0">
                              <a:effectLst/>
                            </a:rPr>
                            <a:t>Ireland</a:t>
                          </a:r>
                        </a:p>
                      </a:txBody>
                      <a:tcPr marL="47625" marR="47625" marT="38100" marB="38100" anchor="ctr"/>
                    </a:tc>
                    <a:tc>
                      <a:txBody>
                        <a:bodyPr/>
                        <a:lstStyle/>
                        <a:p>
                          <a:pPr algn="r"/>
                          <a:r>
                            <a:rPr lang="en-ZA" sz="1000">
                              <a:effectLst/>
                            </a:rPr>
                            <a:t>0.8680</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10</a:t>
                          </a:r>
                        </a:p>
                      </a:txBody>
                      <a:tcPr marL="47625" marR="47625" marT="38100" marB="38100" anchor="ctr"/>
                    </a:tc>
                    <a:tc>
                      <a:txBody>
                        <a:bodyPr/>
                        <a:lstStyle/>
                        <a:p>
                          <a:r>
                            <a:rPr lang="en-ZA" sz="1000">
                              <a:effectLst/>
                            </a:rPr>
                            <a:t>Australia</a:t>
                          </a:r>
                        </a:p>
                      </a:txBody>
                      <a:tcPr marL="47625" marR="47625" marT="38100" marB="38100" anchor="ctr"/>
                    </a:tc>
                    <a:tc>
                      <a:txBody>
                        <a:bodyPr/>
                        <a:lstStyle/>
                        <a:p>
                          <a:pPr algn="r"/>
                          <a:r>
                            <a:rPr lang="en-ZA" sz="1000">
                              <a:effectLst/>
                            </a:rPr>
                            <a:t>0.8667</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11</a:t>
                          </a:r>
                        </a:p>
                      </a:txBody>
                      <a:tcPr marL="47625" marR="47625" marT="38100" marB="38100" anchor="ctr"/>
                    </a:tc>
                    <a:tc>
                      <a:txBody>
                        <a:bodyPr/>
                        <a:lstStyle/>
                        <a:p>
                          <a:r>
                            <a:rPr lang="en-ZA" sz="1000">
                              <a:effectLst/>
                            </a:rPr>
                            <a:t>Argentina</a:t>
                          </a:r>
                        </a:p>
                      </a:txBody>
                      <a:tcPr marL="47625" marR="47625" marT="38100" marB="38100" anchor="ctr"/>
                    </a:tc>
                    <a:tc>
                      <a:txBody>
                        <a:bodyPr/>
                        <a:lstStyle/>
                        <a:p>
                          <a:pPr algn="r"/>
                          <a:r>
                            <a:rPr lang="en-ZA" sz="1000">
                              <a:effectLst/>
                            </a:rPr>
                            <a:t>0.8621</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12</a:t>
                          </a:r>
                        </a:p>
                      </a:txBody>
                      <a:tcPr marL="47625" marR="47625" marT="38100" marB="38100" anchor="ctr"/>
                    </a:tc>
                    <a:tc>
                      <a:txBody>
                        <a:bodyPr/>
                        <a:lstStyle/>
                        <a:p>
                          <a:r>
                            <a:rPr lang="en-ZA" sz="1000">
                              <a:effectLst/>
                            </a:rPr>
                            <a:t>Moldova</a:t>
                          </a:r>
                        </a:p>
                      </a:txBody>
                      <a:tcPr marL="47625" marR="47625" marT="38100" marB="38100" anchor="ctr"/>
                    </a:tc>
                    <a:tc>
                      <a:txBody>
                        <a:bodyPr/>
                        <a:lstStyle/>
                        <a:p>
                          <a:pPr algn="r"/>
                          <a:r>
                            <a:rPr lang="en-ZA" sz="1000" dirty="0">
                              <a:effectLst/>
                            </a:rPr>
                            <a:t>0.8559</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13</a:t>
                          </a:r>
                        </a:p>
                      </a:txBody>
                      <a:tcPr marL="47625" marR="47625" marT="38100" marB="38100" anchor="ctr"/>
                    </a:tc>
                    <a:tc>
                      <a:txBody>
                        <a:bodyPr/>
                        <a:lstStyle/>
                        <a:p>
                          <a:r>
                            <a:rPr lang="en-ZA" sz="1000">
                              <a:effectLst/>
                            </a:rPr>
                            <a:t>Mexico</a:t>
                          </a:r>
                        </a:p>
                      </a:txBody>
                      <a:tcPr marL="47625" marR="47625" marT="38100" marB="38100" anchor="ctr"/>
                    </a:tc>
                    <a:tc>
                      <a:txBody>
                        <a:bodyPr/>
                        <a:lstStyle/>
                        <a:p>
                          <a:pPr algn="r"/>
                          <a:r>
                            <a:rPr lang="en-ZA" sz="1000">
                              <a:effectLst/>
                            </a:rPr>
                            <a:t>0.8536</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14</a:t>
                          </a:r>
                        </a:p>
                      </a:txBody>
                      <a:tcPr marL="47625" marR="47625" marT="38100" marB="38100" anchor="ctr"/>
                    </a:tc>
                    <a:tc>
                      <a:txBody>
                        <a:bodyPr/>
                        <a:lstStyle/>
                        <a:p>
                          <a:r>
                            <a:rPr lang="en-ZA" sz="1000">
                              <a:effectLst/>
                            </a:rPr>
                            <a:t>Uruguay</a:t>
                          </a:r>
                        </a:p>
                      </a:txBody>
                      <a:tcPr marL="47625" marR="47625" marT="38100" marB="38100" anchor="ctr"/>
                    </a:tc>
                    <a:tc>
                      <a:txBody>
                        <a:bodyPr/>
                        <a:lstStyle/>
                        <a:p>
                          <a:pPr algn="r"/>
                          <a:r>
                            <a:rPr lang="en-ZA" sz="1000">
                              <a:effectLst/>
                            </a:rPr>
                            <a:t>0.8525</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15</a:t>
                          </a:r>
                        </a:p>
                      </a:txBody>
                      <a:tcPr marL="47625" marR="47625" marT="38100" marB="38100" anchor="ctr"/>
                    </a:tc>
                    <a:tc>
                      <a:txBody>
                        <a:bodyPr/>
                        <a:lstStyle/>
                        <a:p>
                          <a:r>
                            <a:rPr lang="en-ZA" sz="1000">
                              <a:effectLst/>
                            </a:rPr>
                            <a:t>Israel</a:t>
                          </a:r>
                        </a:p>
                      </a:txBody>
                      <a:tcPr marL="47625" marR="47625" marT="38100" marB="38100" anchor="ctr"/>
                    </a:tc>
                    <a:tc>
                      <a:txBody>
                        <a:bodyPr/>
                        <a:lstStyle/>
                        <a:p>
                          <a:pPr algn="r"/>
                          <a:r>
                            <a:rPr lang="en-ZA" sz="1000">
                              <a:effectLst/>
                            </a:rPr>
                            <a:t>0.8507</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16</a:t>
                          </a:r>
                        </a:p>
                      </a:txBody>
                      <a:tcPr marL="47625" marR="47625" marT="38100" marB="38100" anchor="ctr"/>
                    </a:tc>
                    <a:tc>
                      <a:txBody>
                        <a:bodyPr/>
                        <a:lstStyle/>
                        <a:p>
                          <a:r>
                            <a:rPr lang="en-ZA" sz="1000">
                              <a:effectLst/>
                            </a:rPr>
                            <a:t>South Africa</a:t>
                          </a:r>
                        </a:p>
                      </a:txBody>
                      <a:tcPr marL="47625" marR="47625" marT="38100" marB="38100" anchor="ctr"/>
                    </a:tc>
                    <a:tc>
                      <a:txBody>
                        <a:bodyPr/>
                        <a:lstStyle/>
                        <a:p>
                          <a:pPr algn="r"/>
                          <a:r>
                            <a:rPr lang="en-ZA" sz="1000">
                              <a:effectLst/>
                            </a:rPr>
                            <a:t>0.8349</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17</a:t>
                          </a:r>
                        </a:p>
                      </a:txBody>
                      <a:tcPr marL="47625" marR="47625" marT="38100" marB="38100" anchor="ctr"/>
                    </a:tc>
                    <a:tc>
                      <a:txBody>
                        <a:bodyPr/>
                        <a:lstStyle/>
                        <a:p>
                          <a:r>
                            <a:rPr lang="en-ZA" sz="1000">
                              <a:effectLst/>
                            </a:rPr>
                            <a:t>Spain</a:t>
                          </a:r>
                        </a:p>
                      </a:txBody>
                      <a:tcPr marL="47625" marR="47625" marT="38100" marB="38100" anchor="ctr"/>
                    </a:tc>
                    <a:tc>
                      <a:txBody>
                        <a:bodyPr/>
                        <a:lstStyle/>
                        <a:p>
                          <a:pPr algn="r"/>
                          <a:r>
                            <a:rPr lang="en-ZA" sz="1000" dirty="0">
                              <a:effectLst/>
                            </a:rPr>
                            <a:t>0.8285</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18</a:t>
                          </a:r>
                        </a:p>
                      </a:txBody>
                      <a:tcPr marL="47625" marR="47625" marT="38100" marB="38100" anchor="ctr"/>
                    </a:tc>
                    <a:tc>
                      <a:txBody>
                        <a:bodyPr/>
                        <a:lstStyle/>
                        <a:p>
                          <a:r>
                            <a:rPr lang="en-ZA" sz="1000">
                              <a:effectLst/>
                            </a:rPr>
                            <a:t>Britain</a:t>
                          </a:r>
                        </a:p>
                      </a:txBody>
                      <a:tcPr marL="47625" marR="47625" marT="38100" marB="38100" anchor="ctr"/>
                    </a:tc>
                    <a:tc>
                      <a:txBody>
                        <a:bodyPr/>
                        <a:lstStyle/>
                        <a:p>
                          <a:pPr algn="r"/>
                          <a:r>
                            <a:rPr lang="en-ZA" sz="1000">
                              <a:effectLst/>
                            </a:rPr>
                            <a:t>0.8281</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19</a:t>
                          </a:r>
                        </a:p>
                      </a:txBody>
                      <a:tcPr marL="47625" marR="47625" marT="38100" marB="38100" anchor="ctr"/>
                    </a:tc>
                    <a:tc>
                      <a:txBody>
                        <a:bodyPr/>
                        <a:lstStyle/>
                        <a:p>
                          <a:r>
                            <a:rPr lang="en-ZA" sz="1000">
                              <a:effectLst/>
                            </a:rPr>
                            <a:t>Russia</a:t>
                          </a:r>
                        </a:p>
                      </a:txBody>
                      <a:tcPr marL="47625" marR="47625" marT="38100" marB="38100" anchor="ctr"/>
                    </a:tc>
                    <a:tc>
                      <a:txBody>
                        <a:bodyPr/>
                        <a:lstStyle/>
                        <a:p>
                          <a:pPr algn="r"/>
                          <a:r>
                            <a:rPr lang="en-ZA" sz="1000">
                              <a:effectLst/>
                            </a:rPr>
                            <a:t>0.8113</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20</a:t>
                          </a:r>
                        </a:p>
                      </a:txBody>
                      <a:tcPr marL="47625" marR="47625" marT="38100" marB="38100" anchor="ctr"/>
                    </a:tc>
                    <a:tc>
                      <a:txBody>
                        <a:bodyPr/>
                        <a:lstStyle/>
                        <a:p>
                          <a:r>
                            <a:rPr lang="en-ZA" sz="1000">
                              <a:effectLst/>
                            </a:rPr>
                            <a:t>Portugal</a:t>
                          </a:r>
                        </a:p>
                      </a:txBody>
                      <a:tcPr marL="47625" marR="47625" marT="38100" marB="38100" anchor="ctr"/>
                    </a:tc>
                    <a:tc>
                      <a:txBody>
                        <a:bodyPr/>
                        <a:lstStyle/>
                        <a:p>
                          <a:pPr algn="r"/>
                          <a:r>
                            <a:rPr lang="en-ZA" sz="1000">
                              <a:effectLst/>
                            </a:rPr>
                            <a:t>0.8047</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21</a:t>
                          </a:r>
                        </a:p>
                      </a:txBody>
                      <a:tcPr marL="47625" marR="47625" marT="38100" marB="38100" anchor="ctr"/>
                    </a:tc>
                    <a:tc>
                      <a:txBody>
                        <a:bodyPr/>
                        <a:lstStyle/>
                        <a:p>
                          <a:r>
                            <a:rPr lang="en-ZA" sz="1000">
                              <a:effectLst/>
                            </a:rPr>
                            <a:t>Georgia</a:t>
                          </a:r>
                        </a:p>
                      </a:txBody>
                      <a:tcPr marL="47625" marR="47625" marT="38100" marB="38100" anchor="ctr"/>
                    </a:tc>
                    <a:tc>
                      <a:txBody>
                        <a:bodyPr/>
                        <a:lstStyle/>
                        <a:p>
                          <a:pPr algn="r"/>
                          <a:r>
                            <a:rPr lang="en-ZA" sz="1000">
                              <a:effectLst/>
                            </a:rPr>
                            <a:t>0.8019</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22</a:t>
                          </a:r>
                        </a:p>
                      </a:txBody>
                      <a:tcPr marL="47625" marR="47625" marT="38100" marB="38100" anchor="ctr"/>
                    </a:tc>
                    <a:tc>
                      <a:txBody>
                        <a:bodyPr/>
                        <a:lstStyle/>
                        <a:p>
                          <a:r>
                            <a:rPr lang="en-ZA" sz="1000">
                              <a:effectLst/>
                            </a:rPr>
                            <a:t>Hong Kong</a:t>
                          </a:r>
                        </a:p>
                      </a:txBody>
                      <a:tcPr marL="47625" marR="47625" marT="38100" marB="38100" anchor="ctr"/>
                    </a:tc>
                    <a:tc>
                      <a:txBody>
                        <a:bodyPr/>
                        <a:lstStyle/>
                        <a:p>
                          <a:pPr algn="r"/>
                          <a:r>
                            <a:rPr lang="en-ZA" sz="1000">
                              <a:effectLst/>
                            </a:rPr>
                            <a:t>0.7959</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23</a:t>
                          </a:r>
                        </a:p>
                      </a:txBody>
                      <a:tcPr marL="47625" marR="47625" marT="38100" marB="38100" anchor="ctr"/>
                    </a:tc>
                    <a:tc>
                      <a:txBody>
                        <a:bodyPr/>
                        <a:lstStyle/>
                        <a:p>
                          <a:r>
                            <a:rPr lang="en-ZA" sz="1000">
                              <a:effectLst/>
                            </a:rPr>
                            <a:t>Sweden</a:t>
                          </a:r>
                        </a:p>
                      </a:txBody>
                      <a:tcPr marL="47625" marR="47625" marT="38100" marB="38100" anchor="ctr"/>
                    </a:tc>
                    <a:tc>
                      <a:txBody>
                        <a:bodyPr/>
                        <a:lstStyle/>
                        <a:p>
                          <a:pPr algn="r"/>
                          <a:r>
                            <a:rPr lang="en-ZA" sz="1000">
                              <a:effectLst/>
                            </a:rPr>
                            <a:t>0.7938</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24</a:t>
                          </a:r>
                        </a:p>
                      </a:txBody>
                      <a:tcPr marL="47625" marR="47625" marT="38100" marB="38100" anchor="ctr"/>
                    </a:tc>
                    <a:tc>
                      <a:txBody>
                        <a:bodyPr/>
                        <a:lstStyle/>
                        <a:p>
                          <a:r>
                            <a:rPr lang="en-ZA" sz="1000">
                              <a:effectLst/>
                            </a:rPr>
                            <a:t>Colombia</a:t>
                          </a:r>
                        </a:p>
                      </a:txBody>
                      <a:tcPr marL="47625" marR="47625" marT="38100" marB="38100" anchor="ctr"/>
                    </a:tc>
                    <a:tc>
                      <a:txBody>
                        <a:bodyPr/>
                        <a:lstStyle/>
                        <a:p>
                          <a:pPr algn="r"/>
                          <a:r>
                            <a:rPr lang="en-ZA" sz="1000">
                              <a:effectLst/>
                            </a:rPr>
                            <a:t>0.7929</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25</a:t>
                          </a:r>
                        </a:p>
                      </a:txBody>
                      <a:tcPr marL="47625" marR="47625" marT="38100" marB="38100" anchor="ctr"/>
                    </a:tc>
                    <a:tc>
                      <a:txBody>
                        <a:bodyPr/>
                        <a:lstStyle/>
                        <a:p>
                          <a:r>
                            <a:rPr lang="en-ZA" sz="1000">
                              <a:effectLst/>
                            </a:rPr>
                            <a:t>Malaysia</a:t>
                          </a:r>
                        </a:p>
                      </a:txBody>
                      <a:tcPr marL="47625" marR="47625" marT="38100" marB="38100" anchor="ctr"/>
                    </a:tc>
                    <a:tc>
                      <a:txBody>
                        <a:bodyPr/>
                        <a:lstStyle/>
                        <a:p>
                          <a:pPr algn="r"/>
                          <a:r>
                            <a:rPr lang="en-ZA" sz="1000">
                              <a:effectLst/>
                            </a:rPr>
                            <a:t>0.7918</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26</a:t>
                          </a:r>
                        </a:p>
                      </a:txBody>
                      <a:tcPr marL="47625" marR="47625" marT="38100" marB="38100" anchor="ctr"/>
                    </a:tc>
                    <a:tc>
                      <a:txBody>
                        <a:bodyPr/>
                        <a:lstStyle/>
                        <a:p>
                          <a:r>
                            <a:rPr lang="en-ZA" sz="1000">
                              <a:effectLst/>
                            </a:rPr>
                            <a:t>Palestine</a:t>
                          </a:r>
                        </a:p>
                      </a:txBody>
                      <a:tcPr marL="47625" marR="47625" marT="38100" marB="38100" anchor="ctr"/>
                    </a:tc>
                    <a:tc>
                      <a:txBody>
                        <a:bodyPr/>
                        <a:lstStyle/>
                        <a:p>
                          <a:pPr algn="r"/>
                          <a:r>
                            <a:rPr lang="en-ZA" sz="1000">
                              <a:effectLst/>
                            </a:rPr>
                            <a:t>0.7852</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27</a:t>
                          </a:r>
                        </a:p>
                      </a:txBody>
                      <a:tcPr marL="47625" marR="47625" marT="38100" marB="38100" anchor="ctr"/>
                    </a:tc>
                    <a:tc>
                      <a:txBody>
                        <a:bodyPr/>
                        <a:lstStyle/>
                        <a:p>
                          <a:r>
                            <a:rPr lang="en-ZA" sz="1000">
                              <a:effectLst/>
                            </a:rPr>
                            <a:t>Netherlands</a:t>
                          </a:r>
                        </a:p>
                      </a:txBody>
                      <a:tcPr marL="47625" marR="47625" marT="38100" marB="38100" anchor="ctr"/>
                    </a:tc>
                    <a:tc>
                      <a:txBody>
                        <a:bodyPr/>
                        <a:lstStyle/>
                        <a:p>
                          <a:pPr algn="r"/>
                          <a:r>
                            <a:rPr lang="en-ZA" sz="1000">
                              <a:effectLst/>
                            </a:rPr>
                            <a:t>0.7816</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28</a:t>
                          </a:r>
                        </a:p>
                      </a:txBody>
                      <a:tcPr marL="47625" marR="47625" marT="38100" marB="38100" anchor="ctr"/>
                    </a:tc>
                    <a:tc>
                      <a:txBody>
                        <a:bodyPr/>
                        <a:lstStyle/>
                        <a:p>
                          <a:r>
                            <a:rPr lang="en-ZA" sz="1000">
                              <a:effectLst/>
                            </a:rPr>
                            <a:t>Kuwait</a:t>
                          </a:r>
                        </a:p>
                      </a:txBody>
                      <a:tcPr marL="47625" marR="47625" marT="38100" marB="38100" anchor="ctr"/>
                    </a:tc>
                    <a:tc>
                      <a:txBody>
                        <a:bodyPr/>
                        <a:lstStyle/>
                        <a:p>
                          <a:pPr algn="r"/>
                          <a:r>
                            <a:rPr lang="en-ZA" sz="1000" dirty="0">
                              <a:effectLst/>
                            </a:rPr>
                            <a:t>0.7788</a:t>
                          </a:r>
                        </a:p>
                      </a:txBody>
                      <a:tcPr marL="47625" marR="47625" marT="38100" marB="38100" anchor="ctr"/>
                    </a:tc>
                    <a:extLst>
                      <a:ext uri="{0D108BD9-81ED-4DB2-BD59-A6C34878D82A}">
                        <a16:rowId xmlns:a16="http://schemas.microsoft.com/office/drawing/2014/main" val="292899096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Table 7">
                <a:extLst>
                  <a:ext uri="{FF2B5EF4-FFF2-40B4-BE49-F238E27FC236}">
                    <a16:creationId xmlns:a16="http://schemas.microsoft.com/office/drawing/2014/main" id="{217F67D7-007D-E00B-7CC5-46D945861464}"/>
                  </a:ext>
                </a:extLst>
              </p:cNvPr>
              <p:cNvGraphicFramePr>
                <a:graphicFrameLocks noGrp="1"/>
              </p:cNvGraphicFramePr>
              <p:nvPr>
                <p:extLst>
                  <p:ext uri="{D42A27DB-BD31-4B8C-83A1-F6EECF244321}">
                    <p14:modId xmlns:p14="http://schemas.microsoft.com/office/powerpoint/2010/main" val="231881093"/>
                  </p:ext>
                </p:extLst>
              </p:nvPr>
            </p:nvGraphicFramePr>
            <p:xfrm>
              <a:off x="3163668" y="3238"/>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14:m>
                            <m:oMathPara xmlns:m="http://schemas.openxmlformats.org/officeDocument/2006/math">
                              <m:oMathParaPr>
                                <m:jc m:val="centerGroup"/>
                              </m:oMathParaPr>
                              <m:oMath xmlns:m="http://schemas.openxmlformats.org/officeDocument/2006/math">
                                <m:sSup>
                                  <m:sSupPr>
                                    <m:ctrlPr>
                                      <a:rPr lang="en-US" sz="1000" b="1" i="1" smtClean="0">
                                        <a:latin typeface="Cambria Math" panose="02040503050406030204" pitchFamily="18" charset="0"/>
                                      </a:rPr>
                                    </m:ctrlPr>
                                  </m:sSupPr>
                                  <m:e>
                                    <m:r>
                                      <a:rPr lang="en-US" sz="1000" b="1" i="1" smtClean="0">
                                        <a:latin typeface="Cambria Math" panose="02040503050406030204" pitchFamily="18" charset="0"/>
                                      </a:rPr>
                                      <m:t>𝑹</m:t>
                                    </m:r>
                                  </m:e>
                                  <m:sup>
                                    <m:r>
                                      <a:rPr lang="en-US" sz="1000" b="1" i="1" smtClean="0">
                                        <a:latin typeface="Cambria Math" panose="02040503050406030204" pitchFamily="18" charset="0"/>
                                      </a:rPr>
                                      <m:t>𝟐</m:t>
                                    </m:r>
                                  </m:sup>
                                </m:sSup>
                              </m:oMath>
                            </m:oMathPara>
                          </a14:m>
                          <a:endParaRPr lang="en-US" sz="1000" dirty="0"/>
                        </a:p>
                      </a:txBody>
                      <a:tcPr/>
                    </a:tc>
                    <a:extLst>
                      <a:ext uri="{0D108BD9-81ED-4DB2-BD59-A6C34878D82A}">
                        <a16:rowId xmlns:a16="http://schemas.microsoft.com/office/drawing/2014/main" val="1098132759"/>
                      </a:ext>
                    </a:extLst>
                  </a:tr>
                  <a:tr h="235596">
                    <a:tc>
                      <a:txBody>
                        <a:bodyPr/>
                        <a:lstStyle/>
                        <a:p>
                          <a:pPr algn="r"/>
                          <a:r>
                            <a:rPr lang="en-ZA" sz="1000" b="1" dirty="0">
                              <a:solidFill>
                                <a:srgbClr val="000000"/>
                              </a:solidFill>
                              <a:effectLst/>
                            </a:rPr>
                            <a:t>29</a:t>
                          </a:r>
                        </a:p>
                      </a:txBody>
                      <a:tcPr marL="47625" marR="47625" marT="38100" marB="38100" anchor="ctr"/>
                    </a:tc>
                    <a:tc>
                      <a:txBody>
                        <a:bodyPr/>
                        <a:lstStyle/>
                        <a:p>
                          <a:r>
                            <a:rPr lang="en-ZA" sz="1000">
                              <a:effectLst/>
                            </a:rPr>
                            <a:t>Belarus</a:t>
                          </a:r>
                        </a:p>
                      </a:txBody>
                      <a:tcPr marL="47625" marR="47625" marT="38100" marB="38100" anchor="ctr"/>
                    </a:tc>
                    <a:tc>
                      <a:txBody>
                        <a:bodyPr/>
                        <a:lstStyle/>
                        <a:p>
                          <a:pPr algn="r"/>
                          <a:r>
                            <a:rPr lang="en-ZA" sz="1000">
                              <a:effectLst/>
                            </a:rPr>
                            <a:t>0.7783</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30</a:t>
                          </a:r>
                        </a:p>
                      </a:txBody>
                      <a:tcPr marL="47625" marR="47625" marT="38100" marB="38100" anchor="ctr"/>
                    </a:tc>
                    <a:tc>
                      <a:txBody>
                        <a:bodyPr/>
                        <a:lstStyle/>
                        <a:p>
                          <a:r>
                            <a:rPr lang="en-ZA" sz="1000">
                              <a:effectLst/>
                            </a:rPr>
                            <a:t>Armenia</a:t>
                          </a:r>
                        </a:p>
                      </a:txBody>
                      <a:tcPr marL="47625" marR="47625" marT="38100" marB="38100" anchor="ctr"/>
                    </a:tc>
                    <a:tc>
                      <a:txBody>
                        <a:bodyPr/>
                        <a:lstStyle/>
                        <a:p>
                          <a:pPr algn="r"/>
                          <a:r>
                            <a:rPr lang="en-ZA" sz="1000">
                              <a:effectLst/>
                            </a:rPr>
                            <a:t>0.7759</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31</a:t>
                          </a:r>
                        </a:p>
                      </a:txBody>
                      <a:tcPr marL="47625" marR="47625" marT="38100" marB="38100" anchor="ctr"/>
                    </a:tc>
                    <a:tc>
                      <a:txBody>
                        <a:bodyPr/>
                        <a:lstStyle/>
                        <a:p>
                          <a:r>
                            <a:rPr lang="en-ZA" sz="1000">
                              <a:effectLst/>
                            </a:rPr>
                            <a:t>France</a:t>
                          </a:r>
                        </a:p>
                      </a:txBody>
                      <a:tcPr marL="47625" marR="47625" marT="38100" marB="38100" anchor="ctr"/>
                    </a:tc>
                    <a:tc>
                      <a:txBody>
                        <a:bodyPr/>
                        <a:lstStyle/>
                        <a:p>
                          <a:pPr algn="r"/>
                          <a:r>
                            <a:rPr lang="en-ZA" sz="1000">
                              <a:effectLst/>
                            </a:rPr>
                            <a:t>0.7732</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32</a:t>
                          </a:r>
                        </a:p>
                      </a:txBody>
                      <a:tcPr marL="47625" marR="47625" marT="38100" marB="38100" anchor="ctr"/>
                    </a:tc>
                    <a:tc>
                      <a:txBody>
                        <a:bodyPr/>
                        <a:lstStyle/>
                        <a:p>
                          <a:r>
                            <a:rPr lang="en-ZA" sz="1000">
                              <a:effectLst/>
                            </a:rPr>
                            <a:t>Ukraine</a:t>
                          </a:r>
                        </a:p>
                      </a:txBody>
                      <a:tcPr marL="47625" marR="47625" marT="38100" marB="38100" anchor="ctr"/>
                    </a:tc>
                    <a:tc>
                      <a:txBody>
                        <a:bodyPr/>
                        <a:lstStyle/>
                        <a:p>
                          <a:pPr algn="r"/>
                          <a:r>
                            <a:rPr lang="en-ZA" sz="1000">
                              <a:effectLst/>
                            </a:rPr>
                            <a:t>0.7722</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33</a:t>
                          </a:r>
                        </a:p>
                      </a:txBody>
                      <a:tcPr marL="47625" marR="47625" marT="38100" marB="38100" anchor="ctr"/>
                    </a:tc>
                    <a:tc>
                      <a:txBody>
                        <a:bodyPr/>
                        <a:lstStyle/>
                        <a:p>
                          <a:r>
                            <a:rPr lang="en-ZA" sz="1000">
                              <a:effectLst/>
                            </a:rPr>
                            <a:t>New Zealand</a:t>
                          </a:r>
                        </a:p>
                      </a:txBody>
                      <a:tcPr marL="47625" marR="47625" marT="38100" marB="38100" anchor="ctr"/>
                    </a:tc>
                    <a:tc>
                      <a:txBody>
                        <a:bodyPr/>
                        <a:lstStyle/>
                        <a:p>
                          <a:pPr algn="r"/>
                          <a:r>
                            <a:rPr lang="en-ZA" sz="1000">
                              <a:effectLst/>
                            </a:rPr>
                            <a:t>0.7716</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34</a:t>
                          </a:r>
                        </a:p>
                      </a:txBody>
                      <a:tcPr marL="47625" marR="47625" marT="38100" marB="38100" anchor="ctr"/>
                    </a:tc>
                    <a:tc>
                      <a:txBody>
                        <a:bodyPr/>
                        <a:lstStyle/>
                        <a:p>
                          <a:r>
                            <a:rPr lang="en-ZA" sz="1000">
                              <a:effectLst/>
                            </a:rPr>
                            <a:t>Italy</a:t>
                          </a:r>
                        </a:p>
                      </a:txBody>
                      <a:tcPr marL="47625" marR="47625" marT="38100" marB="38100" anchor="ctr"/>
                    </a:tc>
                    <a:tc>
                      <a:txBody>
                        <a:bodyPr/>
                        <a:lstStyle/>
                        <a:p>
                          <a:pPr algn="r"/>
                          <a:r>
                            <a:rPr lang="en-ZA" sz="1000">
                              <a:effectLst/>
                            </a:rPr>
                            <a:t>0.7651</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35</a:t>
                          </a:r>
                        </a:p>
                      </a:txBody>
                      <a:tcPr marL="47625" marR="47625" marT="38100" marB="38100" anchor="ctr"/>
                    </a:tc>
                    <a:tc>
                      <a:txBody>
                        <a:bodyPr/>
                        <a:lstStyle/>
                        <a:p>
                          <a:r>
                            <a:rPr lang="en-ZA" sz="1000">
                              <a:effectLst/>
                            </a:rPr>
                            <a:t>Norway</a:t>
                          </a:r>
                        </a:p>
                      </a:txBody>
                      <a:tcPr marL="47625" marR="47625" marT="38100" marB="38100" anchor="ctr"/>
                    </a:tc>
                    <a:tc>
                      <a:txBody>
                        <a:bodyPr/>
                        <a:lstStyle/>
                        <a:p>
                          <a:pPr algn="r"/>
                          <a:r>
                            <a:rPr lang="en-ZA" sz="1000">
                              <a:effectLst/>
                            </a:rPr>
                            <a:t>0.7608</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36</a:t>
                          </a:r>
                        </a:p>
                      </a:txBody>
                      <a:tcPr marL="47625" marR="47625" marT="38100" marB="38100" anchor="ctr"/>
                    </a:tc>
                    <a:tc>
                      <a:txBody>
                        <a:bodyPr/>
                        <a:lstStyle/>
                        <a:p>
                          <a:r>
                            <a:rPr lang="en-ZA" sz="1000">
                              <a:effectLst/>
                            </a:rPr>
                            <a:t>Kosovo</a:t>
                          </a:r>
                        </a:p>
                      </a:txBody>
                      <a:tcPr marL="47625" marR="47625" marT="38100" marB="38100" anchor="ctr"/>
                    </a:tc>
                    <a:tc>
                      <a:txBody>
                        <a:bodyPr/>
                        <a:lstStyle/>
                        <a:p>
                          <a:pPr algn="r"/>
                          <a:r>
                            <a:rPr lang="en-ZA" sz="1000">
                              <a:effectLst/>
                            </a:rPr>
                            <a:t>0.7585</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37</a:t>
                          </a:r>
                        </a:p>
                      </a:txBody>
                      <a:tcPr marL="47625" marR="47625" marT="38100" marB="38100" anchor="ctr"/>
                    </a:tc>
                    <a:tc>
                      <a:txBody>
                        <a:bodyPr/>
                        <a:lstStyle/>
                        <a:p>
                          <a:r>
                            <a:rPr lang="en-ZA" sz="1000">
                              <a:effectLst/>
                            </a:rPr>
                            <a:t>Albania</a:t>
                          </a:r>
                        </a:p>
                      </a:txBody>
                      <a:tcPr marL="47625" marR="47625" marT="38100" marB="38100" anchor="ctr"/>
                    </a:tc>
                    <a:tc>
                      <a:txBody>
                        <a:bodyPr/>
                        <a:lstStyle/>
                        <a:p>
                          <a:pPr algn="r"/>
                          <a:r>
                            <a:rPr lang="en-ZA" sz="1000">
                              <a:effectLst/>
                            </a:rPr>
                            <a:t>0.7581</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38</a:t>
                          </a:r>
                        </a:p>
                      </a:txBody>
                      <a:tcPr marL="47625" marR="47625" marT="38100" marB="38100" anchor="ctr"/>
                    </a:tc>
                    <a:tc>
                      <a:txBody>
                        <a:bodyPr/>
                        <a:lstStyle/>
                        <a:p>
                          <a:r>
                            <a:rPr lang="en-ZA" sz="1000">
                              <a:effectLst/>
                            </a:rPr>
                            <a:t>Paraguay</a:t>
                          </a:r>
                        </a:p>
                      </a:txBody>
                      <a:tcPr marL="47625" marR="47625" marT="38100" marB="38100" anchor="ctr"/>
                    </a:tc>
                    <a:tc>
                      <a:txBody>
                        <a:bodyPr/>
                        <a:lstStyle/>
                        <a:p>
                          <a:pPr algn="r"/>
                          <a:r>
                            <a:rPr lang="en-ZA" sz="1000">
                              <a:effectLst/>
                            </a:rPr>
                            <a:t>0.7539</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39</a:t>
                          </a:r>
                        </a:p>
                      </a:txBody>
                      <a:tcPr marL="47625" marR="47625" marT="38100" marB="38100" anchor="ctr"/>
                    </a:tc>
                    <a:tc>
                      <a:txBody>
                        <a:bodyPr/>
                        <a:lstStyle/>
                        <a:p>
                          <a:r>
                            <a:rPr lang="en-ZA" sz="1000">
                              <a:effectLst/>
                            </a:rPr>
                            <a:t>Denmark</a:t>
                          </a:r>
                        </a:p>
                      </a:txBody>
                      <a:tcPr marL="47625" marR="47625" marT="38100" marB="38100" anchor="ctr"/>
                    </a:tc>
                    <a:tc>
                      <a:txBody>
                        <a:bodyPr/>
                        <a:lstStyle/>
                        <a:p>
                          <a:pPr algn="r"/>
                          <a:r>
                            <a:rPr lang="en-ZA" sz="1000">
                              <a:effectLst/>
                            </a:rPr>
                            <a:t>0.7536</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40</a:t>
                          </a:r>
                        </a:p>
                      </a:txBody>
                      <a:tcPr marL="47625" marR="47625" marT="38100" marB="38100" anchor="ctr"/>
                    </a:tc>
                    <a:tc>
                      <a:txBody>
                        <a:bodyPr/>
                        <a:lstStyle/>
                        <a:p>
                          <a:r>
                            <a:rPr lang="en-ZA" sz="1000">
                              <a:effectLst/>
                            </a:rPr>
                            <a:t>Egypt</a:t>
                          </a:r>
                        </a:p>
                      </a:txBody>
                      <a:tcPr marL="47625" marR="47625" marT="38100" marB="38100" anchor="ctr"/>
                    </a:tc>
                    <a:tc>
                      <a:txBody>
                        <a:bodyPr/>
                        <a:lstStyle/>
                        <a:p>
                          <a:pPr algn="r"/>
                          <a:r>
                            <a:rPr lang="en-ZA" sz="1000">
                              <a:effectLst/>
                            </a:rPr>
                            <a:t>0.7511</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41</a:t>
                          </a:r>
                        </a:p>
                      </a:txBody>
                      <a:tcPr marL="47625" marR="47625" marT="38100" marB="38100" anchor="ctr"/>
                    </a:tc>
                    <a:tc>
                      <a:txBody>
                        <a:bodyPr/>
                        <a:lstStyle/>
                        <a:p>
                          <a:r>
                            <a:rPr lang="en-ZA" sz="1000">
                              <a:effectLst/>
                            </a:rPr>
                            <a:t>Lithuania</a:t>
                          </a:r>
                        </a:p>
                      </a:txBody>
                      <a:tcPr marL="47625" marR="47625" marT="38100" marB="38100" anchor="ctr"/>
                    </a:tc>
                    <a:tc>
                      <a:txBody>
                        <a:bodyPr/>
                        <a:lstStyle/>
                        <a:p>
                          <a:pPr algn="r"/>
                          <a:r>
                            <a:rPr lang="en-ZA" sz="1000">
                              <a:effectLst/>
                            </a:rPr>
                            <a:t>0.7505</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42</a:t>
                          </a:r>
                        </a:p>
                      </a:txBody>
                      <a:tcPr marL="47625" marR="47625" marT="38100" marB="38100" anchor="ctr"/>
                    </a:tc>
                    <a:tc>
                      <a:txBody>
                        <a:bodyPr/>
                        <a:lstStyle/>
                        <a:p>
                          <a:r>
                            <a:rPr lang="en-ZA" sz="1000">
                              <a:effectLst/>
                            </a:rPr>
                            <a:t>Romania</a:t>
                          </a:r>
                        </a:p>
                      </a:txBody>
                      <a:tcPr marL="47625" marR="47625" marT="38100" marB="38100" anchor="ctr"/>
                    </a:tc>
                    <a:tc>
                      <a:txBody>
                        <a:bodyPr/>
                        <a:lstStyle/>
                        <a:p>
                          <a:pPr algn="r"/>
                          <a:r>
                            <a:rPr lang="en-ZA" sz="1000">
                              <a:effectLst/>
                            </a:rPr>
                            <a:t>0.7428</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43</a:t>
                          </a:r>
                        </a:p>
                      </a:txBody>
                      <a:tcPr marL="47625" marR="47625" marT="38100" marB="38100" anchor="ctr"/>
                    </a:tc>
                    <a:tc>
                      <a:txBody>
                        <a:bodyPr/>
                        <a:lstStyle/>
                        <a:p>
                          <a:r>
                            <a:rPr lang="en-ZA" sz="1000">
                              <a:effectLst/>
                            </a:rPr>
                            <a:t>Belgium</a:t>
                          </a:r>
                        </a:p>
                      </a:txBody>
                      <a:tcPr marL="47625" marR="47625" marT="38100" marB="38100" anchor="ctr"/>
                    </a:tc>
                    <a:tc>
                      <a:txBody>
                        <a:bodyPr/>
                        <a:lstStyle/>
                        <a:p>
                          <a:pPr algn="r"/>
                          <a:r>
                            <a:rPr lang="en-ZA" sz="1000">
                              <a:effectLst/>
                            </a:rPr>
                            <a:t>0.7370</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44</a:t>
                          </a:r>
                        </a:p>
                      </a:txBody>
                      <a:tcPr marL="47625" marR="47625" marT="38100" marB="38100" anchor="ctr"/>
                    </a:tc>
                    <a:tc>
                      <a:txBody>
                        <a:bodyPr/>
                        <a:lstStyle/>
                        <a:p>
                          <a:r>
                            <a:rPr lang="en-ZA" sz="1000">
                              <a:effectLst/>
                            </a:rPr>
                            <a:t>Mauritius</a:t>
                          </a:r>
                        </a:p>
                      </a:txBody>
                      <a:tcPr marL="47625" marR="47625" marT="38100" marB="38100" anchor="ctr"/>
                    </a:tc>
                    <a:tc>
                      <a:txBody>
                        <a:bodyPr/>
                        <a:lstStyle/>
                        <a:p>
                          <a:pPr algn="r"/>
                          <a:r>
                            <a:rPr lang="en-ZA" sz="1000">
                              <a:effectLst/>
                            </a:rPr>
                            <a:t>0.7361</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45</a:t>
                          </a:r>
                        </a:p>
                      </a:txBody>
                      <a:tcPr marL="47625" marR="47625" marT="38100" marB="38100" anchor="ctr"/>
                    </a:tc>
                    <a:tc>
                      <a:txBody>
                        <a:bodyPr/>
                        <a:lstStyle/>
                        <a:p>
                          <a:r>
                            <a:rPr lang="en-ZA" sz="1000">
                              <a:effectLst/>
                            </a:rPr>
                            <a:t>Philippines</a:t>
                          </a:r>
                        </a:p>
                      </a:txBody>
                      <a:tcPr marL="47625" marR="47625" marT="38100" marB="38100" anchor="ctr"/>
                    </a:tc>
                    <a:tc>
                      <a:txBody>
                        <a:bodyPr/>
                        <a:lstStyle/>
                        <a:p>
                          <a:pPr algn="r"/>
                          <a:r>
                            <a:rPr lang="en-ZA" sz="1000">
                              <a:effectLst/>
                            </a:rPr>
                            <a:t>0.7273</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46</a:t>
                          </a:r>
                        </a:p>
                      </a:txBody>
                      <a:tcPr marL="47625" marR="47625" marT="38100" marB="38100" anchor="ctr"/>
                    </a:tc>
                    <a:tc>
                      <a:txBody>
                        <a:bodyPr/>
                        <a:lstStyle/>
                        <a:p>
                          <a:r>
                            <a:rPr lang="en-ZA" sz="1000">
                              <a:effectLst/>
                            </a:rPr>
                            <a:t>Costa Rica</a:t>
                          </a:r>
                        </a:p>
                      </a:txBody>
                      <a:tcPr marL="47625" marR="47625" marT="38100" marB="38100" anchor="ctr"/>
                    </a:tc>
                    <a:tc>
                      <a:txBody>
                        <a:bodyPr/>
                        <a:lstStyle/>
                        <a:p>
                          <a:pPr algn="r"/>
                          <a:r>
                            <a:rPr lang="en-ZA" sz="1000">
                              <a:effectLst/>
                            </a:rPr>
                            <a:t>0.7201</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47</a:t>
                          </a:r>
                        </a:p>
                      </a:txBody>
                      <a:tcPr marL="47625" marR="47625" marT="38100" marB="38100" anchor="ctr"/>
                    </a:tc>
                    <a:tc>
                      <a:txBody>
                        <a:bodyPr/>
                        <a:lstStyle/>
                        <a:p>
                          <a:r>
                            <a:rPr lang="en-ZA" sz="1000">
                              <a:effectLst/>
                            </a:rPr>
                            <a:t>Poland</a:t>
                          </a:r>
                        </a:p>
                      </a:txBody>
                      <a:tcPr marL="47625" marR="47625" marT="38100" marB="38100" anchor="ctr"/>
                    </a:tc>
                    <a:tc>
                      <a:txBody>
                        <a:bodyPr/>
                        <a:lstStyle/>
                        <a:p>
                          <a:pPr algn="r"/>
                          <a:r>
                            <a:rPr lang="en-ZA" sz="1000">
                              <a:effectLst/>
                            </a:rPr>
                            <a:t>0.7180</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48</a:t>
                          </a:r>
                        </a:p>
                      </a:txBody>
                      <a:tcPr marL="47625" marR="47625" marT="38100" marB="38100" anchor="ctr"/>
                    </a:tc>
                    <a:tc>
                      <a:txBody>
                        <a:bodyPr/>
                        <a:lstStyle/>
                        <a:p>
                          <a:r>
                            <a:rPr lang="en-ZA" sz="1000">
                              <a:effectLst/>
                            </a:rPr>
                            <a:t>Germany</a:t>
                          </a:r>
                        </a:p>
                      </a:txBody>
                      <a:tcPr marL="47625" marR="47625" marT="38100" marB="38100" anchor="ctr"/>
                    </a:tc>
                    <a:tc>
                      <a:txBody>
                        <a:bodyPr/>
                        <a:lstStyle/>
                        <a:p>
                          <a:pPr algn="r"/>
                          <a:r>
                            <a:rPr lang="en-ZA" sz="1000">
                              <a:effectLst/>
                            </a:rPr>
                            <a:t>0.7160</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49</a:t>
                          </a:r>
                        </a:p>
                      </a:txBody>
                      <a:tcPr marL="47625" marR="47625" marT="38100" marB="38100" anchor="ctr"/>
                    </a:tc>
                    <a:tc>
                      <a:txBody>
                        <a:bodyPr/>
                        <a:lstStyle/>
                        <a:p>
                          <a:r>
                            <a:rPr lang="en-ZA" sz="1000">
                              <a:effectLst/>
                            </a:rPr>
                            <a:t>Bulgaria</a:t>
                          </a:r>
                        </a:p>
                      </a:txBody>
                      <a:tcPr marL="47625" marR="47625" marT="38100" marB="38100" anchor="ctr"/>
                    </a:tc>
                    <a:tc>
                      <a:txBody>
                        <a:bodyPr/>
                        <a:lstStyle/>
                        <a:p>
                          <a:pPr algn="r"/>
                          <a:r>
                            <a:rPr lang="en-ZA" sz="1000">
                              <a:effectLst/>
                            </a:rPr>
                            <a:t>0.7157</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50</a:t>
                          </a:r>
                        </a:p>
                      </a:txBody>
                      <a:tcPr marL="47625" marR="47625" marT="38100" marB="38100" anchor="ctr"/>
                    </a:tc>
                    <a:tc>
                      <a:txBody>
                        <a:bodyPr/>
                        <a:lstStyle/>
                        <a:p>
                          <a:r>
                            <a:rPr lang="en-ZA" sz="1000">
                              <a:effectLst/>
                            </a:rPr>
                            <a:t>El Salvador</a:t>
                          </a:r>
                        </a:p>
                      </a:txBody>
                      <a:tcPr marL="47625" marR="47625" marT="38100" marB="38100" anchor="ctr"/>
                    </a:tc>
                    <a:tc>
                      <a:txBody>
                        <a:bodyPr/>
                        <a:lstStyle/>
                        <a:p>
                          <a:pPr algn="r"/>
                          <a:r>
                            <a:rPr lang="en-ZA" sz="1000">
                              <a:effectLst/>
                            </a:rPr>
                            <a:t>0.7120</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51</a:t>
                          </a:r>
                        </a:p>
                      </a:txBody>
                      <a:tcPr marL="47625" marR="47625" marT="38100" marB="38100" anchor="ctr"/>
                    </a:tc>
                    <a:tc>
                      <a:txBody>
                        <a:bodyPr/>
                        <a:lstStyle/>
                        <a:p>
                          <a:r>
                            <a:rPr lang="en-ZA" sz="1000">
                              <a:effectLst/>
                            </a:rPr>
                            <a:t>Serbia</a:t>
                          </a:r>
                        </a:p>
                      </a:txBody>
                      <a:tcPr marL="47625" marR="47625" marT="38100" marB="38100" anchor="ctr"/>
                    </a:tc>
                    <a:tc>
                      <a:txBody>
                        <a:bodyPr/>
                        <a:lstStyle/>
                        <a:p>
                          <a:pPr algn="r"/>
                          <a:r>
                            <a:rPr lang="en-ZA" sz="1000">
                              <a:effectLst/>
                            </a:rPr>
                            <a:t>0.7106</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52</a:t>
                          </a:r>
                        </a:p>
                      </a:txBody>
                      <a:tcPr marL="47625" marR="47625" marT="38100" marB="38100" anchor="ctr"/>
                    </a:tc>
                    <a:tc>
                      <a:txBody>
                        <a:bodyPr/>
                        <a:lstStyle/>
                        <a:p>
                          <a:r>
                            <a:rPr lang="en-ZA" sz="1000">
                              <a:effectLst/>
                            </a:rPr>
                            <a:t>South Korea</a:t>
                          </a:r>
                        </a:p>
                      </a:txBody>
                      <a:tcPr marL="47625" marR="47625" marT="38100" marB="38100" anchor="ctr"/>
                    </a:tc>
                    <a:tc>
                      <a:txBody>
                        <a:bodyPr/>
                        <a:lstStyle/>
                        <a:p>
                          <a:pPr algn="r"/>
                          <a:r>
                            <a:rPr lang="en-ZA" sz="1000">
                              <a:effectLst/>
                            </a:rPr>
                            <a:t>0.7087</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53</a:t>
                          </a:r>
                        </a:p>
                      </a:txBody>
                      <a:tcPr marL="47625" marR="47625" marT="38100" marB="38100" anchor="ctr"/>
                    </a:tc>
                    <a:tc>
                      <a:txBody>
                        <a:bodyPr/>
                        <a:lstStyle/>
                        <a:p>
                          <a:r>
                            <a:rPr lang="en-ZA" sz="1000">
                              <a:effectLst/>
                            </a:rPr>
                            <a:t>Slovenia</a:t>
                          </a:r>
                        </a:p>
                      </a:txBody>
                      <a:tcPr marL="47625" marR="47625" marT="38100" marB="38100" anchor="ctr"/>
                    </a:tc>
                    <a:tc>
                      <a:txBody>
                        <a:bodyPr/>
                        <a:lstStyle/>
                        <a:p>
                          <a:pPr algn="r"/>
                          <a:r>
                            <a:rPr lang="en-ZA" sz="1000">
                              <a:effectLst/>
                            </a:rPr>
                            <a:t>0.7053</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54</a:t>
                          </a:r>
                        </a:p>
                      </a:txBody>
                      <a:tcPr marL="47625" marR="47625" marT="38100" marB="38100" anchor="ctr"/>
                    </a:tc>
                    <a:tc>
                      <a:txBody>
                        <a:bodyPr/>
                        <a:lstStyle/>
                        <a:p>
                          <a:r>
                            <a:rPr lang="en-ZA" sz="1000">
                              <a:effectLst/>
                            </a:rPr>
                            <a:t>Bosnia and Herzegovina</a:t>
                          </a:r>
                        </a:p>
                      </a:txBody>
                      <a:tcPr marL="47625" marR="47625" marT="38100" marB="38100" anchor="ctr"/>
                    </a:tc>
                    <a:tc>
                      <a:txBody>
                        <a:bodyPr/>
                        <a:lstStyle/>
                        <a:p>
                          <a:pPr algn="r"/>
                          <a:r>
                            <a:rPr lang="en-ZA" sz="1000">
                              <a:effectLst/>
                            </a:rPr>
                            <a:t>0.7030</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55</a:t>
                          </a:r>
                        </a:p>
                      </a:txBody>
                      <a:tcPr marL="47625" marR="47625" marT="38100" marB="38100" anchor="ctr"/>
                    </a:tc>
                    <a:tc>
                      <a:txBody>
                        <a:bodyPr/>
                        <a:lstStyle/>
                        <a:p>
                          <a:r>
                            <a:rPr lang="en-ZA" sz="1000">
                              <a:effectLst/>
                            </a:rPr>
                            <a:t>Hungary</a:t>
                          </a:r>
                        </a:p>
                      </a:txBody>
                      <a:tcPr marL="47625" marR="47625" marT="38100" marB="38100" anchor="ctr"/>
                    </a:tc>
                    <a:tc>
                      <a:txBody>
                        <a:bodyPr/>
                        <a:lstStyle/>
                        <a:p>
                          <a:pPr algn="r"/>
                          <a:r>
                            <a:rPr lang="en-ZA" sz="1000">
                              <a:effectLst/>
                            </a:rPr>
                            <a:t>0.7013</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56</a:t>
                          </a:r>
                        </a:p>
                      </a:txBody>
                      <a:tcPr marL="47625" marR="47625" marT="38100" marB="38100" anchor="ctr"/>
                    </a:tc>
                    <a:tc>
                      <a:txBody>
                        <a:bodyPr/>
                        <a:lstStyle/>
                        <a:p>
                          <a:r>
                            <a:rPr lang="en-ZA" sz="1000">
                              <a:effectLst/>
                            </a:rPr>
                            <a:t>Greece</a:t>
                          </a:r>
                        </a:p>
                      </a:txBody>
                      <a:tcPr marL="47625" marR="47625" marT="38100" marB="38100" anchor="ctr"/>
                    </a:tc>
                    <a:tc>
                      <a:txBody>
                        <a:bodyPr/>
                        <a:lstStyle/>
                        <a:p>
                          <a:pPr algn="r"/>
                          <a:r>
                            <a:rPr lang="en-ZA" sz="1000" dirty="0">
                              <a:effectLst/>
                            </a:rPr>
                            <a:t>0.6969</a:t>
                          </a:r>
                        </a:p>
                      </a:txBody>
                      <a:tcPr marL="47625" marR="47625" marT="38100" marB="38100" anchor="ctr"/>
                    </a:tc>
                    <a:extLst>
                      <a:ext uri="{0D108BD9-81ED-4DB2-BD59-A6C34878D82A}">
                        <a16:rowId xmlns:a16="http://schemas.microsoft.com/office/drawing/2014/main" val="2928990963"/>
                      </a:ext>
                    </a:extLst>
                  </a:tr>
                </a:tbl>
              </a:graphicData>
            </a:graphic>
          </p:graphicFrame>
        </mc:Choice>
        <mc:Fallback>
          <p:graphicFrame>
            <p:nvGraphicFramePr>
              <p:cNvPr id="10" name="Table 7">
                <a:extLst>
                  <a:ext uri="{FF2B5EF4-FFF2-40B4-BE49-F238E27FC236}">
                    <a16:creationId xmlns:a16="http://schemas.microsoft.com/office/drawing/2014/main" id="{217F67D7-007D-E00B-7CC5-46D945861464}"/>
                  </a:ext>
                </a:extLst>
              </p:cNvPr>
              <p:cNvGraphicFramePr>
                <a:graphicFrameLocks noGrp="1"/>
              </p:cNvGraphicFramePr>
              <p:nvPr>
                <p:extLst>
                  <p:ext uri="{D42A27DB-BD31-4B8C-83A1-F6EECF244321}">
                    <p14:modId xmlns:p14="http://schemas.microsoft.com/office/powerpoint/2010/main" val="231881093"/>
                  </p:ext>
                </p:extLst>
              </p:nvPr>
            </p:nvGraphicFramePr>
            <p:xfrm>
              <a:off x="3163668" y="3238"/>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endParaRPr lang="en-US"/>
                        </a:p>
                      </a:txBody>
                      <a:tcPr>
                        <a:blipFill>
                          <a:blip r:embed="rId3"/>
                          <a:stretch>
                            <a:fillRect l="-201408" t="-5000" r="-4225" b="-2615000"/>
                          </a:stretch>
                        </a:blipFill>
                      </a:tcPr>
                    </a:tc>
                    <a:extLst>
                      <a:ext uri="{0D108BD9-81ED-4DB2-BD59-A6C34878D82A}">
                        <a16:rowId xmlns:a16="http://schemas.microsoft.com/office/drawing/2014/main" val="1098132759"/>
                      </a:ext>
                    </a:extLst>
                  </a:tr>
                  <a:tr h="235596">
                    <a:tc>
                      <a:txBody>
                        <a:bodyPr/>
                        <a:lstStyle/>
                        <a:p>
                          <a:pPr algn="r"/>
                          <a:r>
                            <a:rPr lang="en-ZA" sz="1000" b="1" dirty="0">
                              <a:solidFill>
                                <a:srgbClr val="000000"/>
                              </a:solidFill>
                              <a:effectLst/>
                            </a:rPr>
                            <a:t>29</a:t>
                          </a:r>
                        </a:p>
                      </a:txBody>
                      <a:tcPr marL="47625" marR="47625" marT="38100" marB="38100" anchor="ctr"/>
                    </a:tc>
                    <a:tc>
                      <a:txBody>
                        <a:bodyPr/>
                        <a:lstStyle/>
                        <a:p>
                          <a:r>
                            <a:rPr lang="en-ZA" sz="1000">
                              <a:effectLst/>
                            </a:rPr>
                            <a:t>Belarus</a:t>
                          </a:r>
                        </a:p>
                      </a:txBody>
                      <a:tcPr marL="47625" marR="47625" marT="38100" marB="38100" anchor="ctr"/>
                    </a:tc>
                    <a:tc>
                      <a:txBody>
                        <a:bodyPr/>
                        <a:lstStyle/>
                        <a:p>
                          <a:pPr algn="r"/>
                          <a:r>
                            <a:rPr lang="en-ZA" sz="1000">
                              <a:effectLst/>
                            </a:rPr>
                            <a:t>0.7783</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30</a:t>
                          </a:r>
                        </a:p>
                      </a:txBody>
                      <a:tcPr marL="47625" marR="47625" marT="38100" marB="38100" anchor="ctr"/>
                    </a:tc>
                    <a:tc>
                      <a:txBody>
                        <a:bodyPr/>
                        <a:lstStyle/>
                        <a:p>
                          <a:r>
                            <a:rPr lang="en-ZA" sz="1000">
                              <a:effectLst/>
                            </a:rPr>
                            <a:t>Armenia</a:t>
                          </a:r>
                        </a:p>
                      </a:txBody>
                      <a:tcPr marL="47625" marR="47625" marT="38100" marB="38100" anchor="ctr"/>
                    </a:tc>
                    <a:tc>
                      <a:txBody>
                        <a:bodyPr/>
                        <a:lstStyle/>
                        <a:p>
                          <a:pPr algn="r"/>
                          <a:r>
                            <a:rPr lang="en-ZA" sz="1000">
                              <a:effectLst/>
                            </a:rPr>
                            <a:t>0.7759</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31</a:t>
                          </a:r>
                        </a:p>
                      </a:txBody>
                      <a:tcPr marL="47625" marR="47625" marT="38100" marB="38100" anchor="ctr"/>
                    </a:tc>
                    <a:tc>
                      <a:txBody>
                        <a:bodyPr/>
                        <a:lstStyle/>
                        <a:p>
                          <a:r>
                            <a:rPr lang="en-ZA" sz="1000">
                              <a:effectLst/>
                            </a:rPr>
                            <a:t>France</a:t>
                          </a:r>
                        </a:p>
                      </a:txBody>
                      <a:tcPr marL="47625" marR="47625" marT="38100" marB="38100" anchor="ctr"/>
                    </a:tc>
                    <a:tc>
                      <a:txBody>
                        <a:bodyPr/>
                        <a:lstStyle/>
                        <a:p>
                          <a:pPr algn="r"/>
                          <a:r>
                            <a:rPr lang="en-ZA" sz="1000">
                              <a:effectLst/>
                            </a:rPr>
                            <a:t>0.7732</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32</a:t>
                          </a:r>
                        </a:p>
                      </a:txBody>
                      <a:tcPr marL="47625" marR="47625" marT="38100" marB="38100" anchor="ctr"/>
                    </a:tc>
                    <a:tc>
                      <a:txBody>
                        <a:bodyPr/>
                        <a:lstStyle/>
                        <a:p>
                          <a:r>
                            <a:rPr lang="en-ZA" sz="1000">
                              <a:effectLst/>
                            </a:rPr>
                            <a:t>Ukraine</a:t>
                          </a:r>
                        </a:p>
                      </a:txBody>
                      <a:tcPr marL="47625" marR="47625" marT="38100" marB="38100" anchor="ctr"/>
                    </a:tc>
                    <a:tc>
                      <a:txBody>
                        <a:bodyPr/>
                        <a:lstStyle/>
                        <a:p>
                          <a:pPr algn="r"/>
                          <a:r>
                            <a:rPr lang="en-ZA" sz="1000">
                              <a:effectLst/>
                            </a:rPr>
                            <a:t>0.7722</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33</a:t>
                          </a:r>
                        </a:p>
                      </a:txBody>
                      <a:tcPr marL="47625" marR="47625" marT="38100" marB="38100" anchor="ctr"/>
                    </a:tc>
                    <a:tc>
                      <a:txBody>
                        <a:bodyPr/>
                        <a:lstStyle/>
                        <a:p>
                          <a:r>
                            <a:rPr lang="en-ZA" sz="1000">
                              <a:effectLst/>
                            </a:rPr>
                            <a:t>New Zealand</a:t>
                          </a:r>
                        </a:p>
                      </a:txBody>
                      <a:tcPr marL="47625" marR="47625" marT="38100" marB="38100" anchor="ctr"/>
                    </a:tc>
                    <a:tc>
                      <a:txBody>
                        <a:bodyPr/>
                        <a:lstStyle/>
                        <a:p>
                          <a:pPr algn="r"/>
                          <a:r>
                            <a:rPr lang="en-ZA" sz="1000">
                              <a:effectLst/>
                            </a:rPr>
                            <a:t>0.7716</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34</a:t>
                          </a:r>
                        </a:p>
                      </a:txBody>
                      <a:tcPr marL="47625" marR="47625" marT="38100" marB="38100" anchor="ctr"/>
                    </a:tc>
                    <a:tc>
                      <a:txBody>
                        <a:bodyPr/>
                        <a:lstStyle/>
                        <a:p>
                          <a:r>
                            <a:rPr lang="en-ZA" sz="1000">
                              <a:effectLst/>
                            </a:rPr>
                            <a:t>Italy</a:t>
                          </a:r>
                        </a:p>
                      </a:txBody>
                      <a:tcPr marL="47625" marR="47625" marT="38100" marB="38100" anchor="ctr"/>
                    </a:tc>
                    <a:tc>
                      <a:txBody>
                        <a:bodyPr/>
                        <a:lstStyle/>
                        <a:p>
                          <a:pPr algn="r"/>
                          <a:r>
                            <a:rPr lang="en-ZA" sz="1000">
                              <a:effectLst/>
                            </a:rPr>
                            <a:t>0.7651</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35</a:t>
                          </a:r>
                        </a:p>
                      </a:txBody>
                      <a:tcPr marL="47625" marR="47625" marT="38100" marB="38100" anchor="ctr"/>
                    </a:tc>
                    <a:tc>
                      <a:txBody>
                        <a:bodyPr/>
                        <a:lstStyle/>
                        <a:p>
                          <a:r>
                            <a:rPr lang="en-ZA" sz="1000">
                              <a:effectLst/>
                            </a:rPr>
                            <a:t>Norway</a:t>
                          </a:r>
                        </a:p>
                      </a:txBody>
                      <a:tcPr marL="47625" marR="47625" marT="38100" marB="38100" anchor="ctr"/>
                    </a:tc>
                    <a:tc>
                      <a:txBody>
                        <a:bodyPr/>
                        <a:lstStyle/>
                        <a:p>
                          <a:pPr algn="r"/>
                          <a:r>
                            <a:rPr lang="en-ZA" sz="1000">
                              <a:effectLst/>
                            </a:rPr>
                            <a:t>0.7608</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36</a:t>
                          </a:r>
                        </a:p>
                      </a:txBody>
                      <a:tcPr marL="47625" marR="47625" marT="38100" marB="38100" anchor="ctr"/>
                    </a:tc>
                    <a:tc>
                      <a:txBody>
                        <a:bodyPr/>
                        <a:lstStyle/>
                        <a:p>
                          <a:r>
                            <a:rPr lang="en-ZA" sz="1000">
                              <a:effectLst/>
                            </a:rPr>
                            <a:t>Kosovo</a:t>
                          </a:r>
                        </a:p>
                      </a:txBody>
                      <a:tcPr marL="47625" marR="47625" marT="38100" marB="38100" anchor="ctr"/>
                    </a:tc>
                    <a:tc>
                      <a:txBody>
                        <a:bodyPr/>
                        <a:lstStyle/>
                        <a:p>
                          <a:pPr algn="r"/>
                          <a:r>
                            <a:rPr lang="en-ZA" sz="1000">
                              <a:effectLst/>
                            </a:rPr>
                            <a:t>0.7585</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37</a:t>
                          </a:r>
                        </a:p>
                      </a:txBody>
                      <a:tcPr marL="47625" marR="47625" marT="38100" marB="38100" anchor="ctr"/>
                    </a:tc>
                    <a:tc>
                      <a:txBody>
                        <a:bodyPr/>
                        <a:lstStyle/>
                        <a:p>
                          <a:r>
                            <a:rPr lang="en-ZA" sz="1000">
                              <a:effectLst/>
                            </a:rPr>
                            <a:t>Albania</a:t>
                          </a:r>
                        </a:p>
                      </a:txBody>
                      <a:tcPr marL="47625" marR="47625" marT="38100" marB="38100" anchor="ctr"/>
                    </a:tc>
                    <a:tc>
                      <a:txBody>
                        <a:bodyPr/>
                        <a:lstStyle/>
                        <a:p>
                          <a:pPr algn="r"/>
                          <a:r>
                            <a:rPr lang="en-ZA" sz="1000">
                              <a:effectLst/>
                            </a:rPr>
                            <a:t>0.7581</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38</a:t>
                          </a:r>
                        </a:p>
                      </a:txBody>
                      <a:tcPr marL="47625" marR="47625" marT="38100" marB="38100" anchor="ctr"/>
                    </a:tc>
                    <a:tc>
                      <a:txBody>
                        <a:bodyPr/>
                        <a:lstStyle/>
                        <a:p>
                          <a:r>
                            <a:rPr lang="en-ZA" sz="1000">
                              <a:effectLst/>
                            </a:rPr>
                            <a:t>Paraguay</a:t>
                          </a:r>
                        </a:p>
                      </a:txBody>
                      <a:tcPr marL="47625" marR="47625" marT="38100" marB="38100" anchor="ctr"/>
                    </a:tc>
                    <a:tc>
                      <a:txBody>
                        <a:bodyPr/>
                        <a:lstStyle/>
                        <a:p>
                          <a:pPr algn="r"/>
                          <a:r>
                            <a:rPr lang="en-ZA" sz="1000">
                              <a:effectLst/>
                            </a:rPr>
                            <a:t>0.7539</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39</a:t>
                          </a:r>
                        </a:p>
                      </a:txBody>
                      <a:tcPr marL="47625" marR="47625" marT="38100" marB="38100" anchor="ctr"/>
                    </a:tc>
                    <a:tc>
                      <a:txBody>
                        <a:bodyPr/>
                        <a:lstStyle/>
                        <a:p>
                          <a:r>
                            <a:rPr lang="en-ZA" sz="1000">
                              <a:effectLst/>
                            </a:rPr>
                            <a:t>Denmark</a:t>
                          </a:r>
                        </a:p>
                      </a:txBody>
                      <a:tcPr marL="47625" marR="47625" marT="38100" marB="38100" anchor="ctr"/>
                    </a:tc>
                    <a:tc>
                      <a:txBody>
                        <a:bodyPr/>
                        <a:lstStyle/>
                        <a:p>
                          <a:pPr algn="r"/>
                          <a:r>
                            <a:rPr lang="en-ZA" sz="1000">
                              <a:effectLst/>
                            </a:rPr>
                            <a:t>0.7536</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40</a:t>
                          </a:r>
                        </a:p>
                      </a:txBody>
                      <a:tcPr marL="47625" marR="47625" marT="38100" marB="38100" anchor="ctr"/>
                    </a:tc>
                    <a:tc>
                      <a:txBody>
                        <a:bodyPr/>
                        <a:lstStyle/>
                        <a:p>
                          <a:r>
                            <a:rPr lang="en-ZA" sz="1000">
                              <a:effectLst/>
                            </a:rPr>
                            <a:t>Egypt</a:t>
                          </a:r>
                        </a:p>
                      </a:txBody>
                      <a:tcPr marL="47625" marR="47625" marT="38100" marB="38100" anchor="ctr"/>
                    </a:tc>
                    <a:tc>
                      <a:txBody>
                        <a:bodyPr/>
                        <a:lstStyle/>
                        <a:p>
                          <a:pPr algn="r"/>
                          <a:r>
                            <a:rPr lang="en-ZA" sz="1000">
                              <a:effectLst/>
                            </a:rPr>
                            <a:t>0.7511</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41</a:t>
                          </a:r>
                        </a:p>
                      </a:txBody>
                      <a:tcPr marL="47625" marR="47625" marT="38100" marB="38100" anchor="ctr"/>
                    </a:tc>
                    <a:tc>
                      <a:txBody>
                        <a:bodyPr/>
                        <a:lstStyle/>
                        <a:p>
                          <a:r>
                            <a:rPr lang="en-ZA" sz="1000">
                              <a:effectLst/>
                            </a:rPr>
                            <a:t>Lithuania</a:t>
                          </a:r>
                        </a:p>
                      </a:txBody>
                      <a:tcPr marL="47625" marR="47625" marT="38100" marB="38100" anchor="ctr"/>
                    </a:tc>
                    <a:tc>
                      <a:txBody>
                        <a:bodyPr/>
                        <a:lstStyle/>
                        <a:p>
                          <a:pPr algn="r"/>
                          <a:r>
                            <a:rPr lang="en-ZA" sz="1000">
                              <a:effectLst/>
                            </a:rPr>
                            <a:t>0.7505</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42</a:t>
                          </a:r>
                        </a:p>
                      </a:txBody>
                      <a:tcPr marL="47625" marR="47625" marT="38100" marB="38100" anchor="ctr"/>
                    </a:tc>
                    <a:tc>
                      <a:txBody>
                        <a:bodyPr/>
                        <a:lstStyle/>
                        <a:p>
                          <a:r>
                            <a:rPr lang="en-ZA" sz="1000">
                              <a:effectLst/>
                            </a:rPr>
                            <a:t>Romania</a:t>
                          </a:r>
                        </a:p>
                      </a:txBody>
                      <a:tcPr marL="47625" marR="47625" marT="38100" marB="38100" anchor="ctr"/>
                    </a:tc>
                    <a:tc>
                      <a:txBody>
                        <a:bodyPr/>
                        <a:lstStyle/>
                        <a:p>
                          <a:pPr algn="r"/>
                          <a:r>
                            <a:rPr lang="en-ZA" sz="1000">
                              <a:effectLst/>
                            </a:rPr>
                            <a:t>0.7428</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43</a:t>
                          </a:r>
                        </a:p>
                      </a:txBody>
                      <a:tcPr marL="47625" marR="47625" marT="38100" marB="38100" anchor="ctr"/>
                    </a:tc>
                    <a:tc>
                      <a:txBody>
                        <a:bodyPr/>
                        <a:lstStyle/>
                        <a:p>
                          <a:r>
                            <a:rPr lang="en-ZA" sz="1000">
                              <a:effectLst/>
                            </a:rPr>
                            <a:t>Belgium</a:t>
                          </a:r>
                        </a:p>
                      </a:txBody>
                      <a:tcPr marL="47625" marR="47625" marT="38100" marB="38100" anchor="ctr"/>
                    </a:tc>
                    <a:tc>
                      <a:txBody>
                        <a:bodyPr/>
                        <a:lstStyle/>
                        <a:p>
                          <a:pPr algn="r"/>
                          <a:r>
                            <a:rPr lang="en-ZA" sz="1000">
                              <a:effectLst/>
                            </a:rPr>
                            <a:t>0.7370</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44</a:t>
                          </a:r>
                        </a:p>
                      </a:txBody>
                      <a:tcPr marL="47625" marR="47625" marT="38100" marB="38100" anchor="ctr"/>
                    </a:tc>
                    <a:tc>
                      <a:txBody>
                        <a:bodyPr/>
                        <a:lstStyle/>
                        <a:p>
                          <a:r>
                            <a:rPr lang="en-ZA" sz="1000">
                              <a:effectLst/>
                            </a:rPr>
                            <a:t>Mauritius</a:t>
                          </a:r>
                        </a:p>
                      </a:txBody>
                      <a:tcPr marL="47625" marR="47625" marT="38100" marB="38100" anchor="ctr"/>
                    </a:tc>
                    <a:tc>
                      <a:txBody>
                        <a:bodyPr/>
                        <a:lstStyle/>
                        <a:p>
                          <a:pPr algn="r"/>
                          <a:r>
                            <a:rPr lang="en-ZA" sz="1000">
                              <a:effectLst/>
                            </a:rPr>
                            <a:t>0.7361</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45</a:t>
                          </a:r>
                        </a:p>
                      </a:txBody>
                      <a:tcPr marL="47625" marR="47625" marT="38100" marB="38100" anchor="ctr"/>
                    </a:tc>
                    <a:tc>
                      <a:txBody>
                        <a:bodyPr/>
                        <a:lstStyle/>
                        <a:p>
                          <a:r>
                            <a:rPr lang="en-ZA" sz="1000">
                              <a:effectLst/>
                            </a:rPr>
                            <a:t>Philippines</a:t>
                          </a:r>
                        </a:p>
                      </a:txBody>
                      <a:tcPr marL="47625" marR="47625" marT="38100" marB="38100" anchor="ctr"/>
                    </a:tc>
                    <a:tc>
                      <a:txBody>
                        <a:bodyPr/>
                        <a:lstStyle/>
                        <a:p>
                          <a:pPr algn="r"/>
                          <a:r>
                            <a:rPr lang="en-ZA" sz="1000">
                              <a:effectLst/>
                            </a:rPr>
                            <a:t>0.7273</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46</a:t>
                          </a:r>
                        </a:p>
                      </a:txBody>
                      <a:tcPr marL="47625" marR="47625" marT="38100" marB="38100" anchor="ctr"/>
                    </a:tc>
                    <a:tc>
                      <a:txBody>
                        <a:bodyPr/>
                        <a:lstStyle/>
                        <a:p>
                          <a:r>
                            <a:rPr lang="en-ZA" sz="1000">
                              <a:effectLst/>
                            </a:rPr>
                            <a:t>Costa Rica</a:t>
                          </a:r>
                        </a:p>
                      </a:txBody>
                      <a:tcPr marL="47625" marR="47625" marT="38100" marB="38100" anchor="ctr"/>
                    </a:tc>
                    <a:tc>
                      <a:txBody>
                        <a:bodyPr/>
                        <a:lstStyle/>
                        <a:p>
                          <a:pPr algn="r"/>
                          <a:r>
                            <a:rPr lang="en-ZA" sz="1000">
                              <a:effectLst/>
                            </a:rPr>
                            <a:t>0.7201</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47</a:t>
                          </a:r>
                        </a:p>
                      </a:txBody>
                      <a:tcPr marL="47625" marR="47625" marT="38100" marB="38100" anchor="ctr"/>
                    </a:tc>
                    <a:tc>
                      <a:txBody>
                        <a:bodyPr/>
                        <a:lstStyle/>
                        <a:p>
                          <a:r>
                            <a:rPr lang="en-ZA" sz="1000">
                              <a:effectLst/>
                            </a:rPr>
                            <a:t>Poland</a:t>
                          </a:r>
                        </a:p>
                      </a:txBody>
                      <a:tcPr marL="47625" marR="47625" marT="38100" marB="38100" anchor="ctr"/>
                    </a:tc>
                    <a:tc>
                      <a:txBody>
                        <a:bodyPr/>
                        <a:lstStyle/>
                        <a:p>
                          <a:pPr algn="r"/>
                          <a:r>
                            <a:rPr lang="en-ZA" sz="1000">
                              <a:effectLst/>
                            </a:rPr>
                            <a:t>0.7180</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48</a:t>
                          </a:r>
                        </a:p>
                      </a:txBody>
                      <a:tcPr marL="47625" marR="47625" marT="38100" marB="38100" anchor="ctr"/>
                    </a:tc>
                    <a:tc>
                      <a:txBody>
                        <a:bodyPr/>
                        <a:lstStyle/>
                        <a:p>
                          <a:r>
                            <a:rPr lang="en-ZA" sz="1000">
                              <a:effectLst/>
                            </a:rPr>
                            <a:t>Germany</a:t>
                          </a:r>
                        </a:p>
                      </a:txBody>
                      <a:tcPr marL="47625" marR="47625" marT="38100" marB="38100" anchor="ctr"/>
                    </a:tc>
                    <a:tc>
                      <a:txBody>
                        <a:bodyPr/>
                        <a:lstStyle/>
                        <a:p>
                          <a:pPr algn="r"/>
                          <a:r>
                            <a:rPr lang="en-ZA" sz="1000">
                              <a:effectLst/>
                            </a:rPr>
                            <a:t>0.7160</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49</a:t>
                          </a:r>
                        </a:p>
                      </a:txBody>
                      <a:tcPr marL="47625" marR="47625" marT="38100" marB="38100" anchor="ctr"/>
                    </a:tc>
                    <a:tc>
                      <a:txBody>
                        <a:bodyPr/>
                        <a:lstStyle/>
                        <a:p>
                          <a:r>
                            <a:rPr lang="en-ZA" sz="1000">
                              <a:effectLst/>
                            </a:rPr>
                            <a:t>Bulgaria</a:t>
                          </a:r>
                        </a:p>
                      </a:txBody>
                      <a:tcPr marL="47625" marR="47625" marT="38100" marB="38100" anchor="ctr"/>
                    </a:tc>
                    <a:tc>
                      <a:txBody>
                        <a:bodyPr/>
                        <a:lstStyle/>
                        <a:p>
                          <a:pPr algn="r"/>
                          <a:r>
                            <a:rPr lang="en-ZA" sz="1000">
                              <a:effectLst/>
                            </a:rPr>
                            <a:t>0.7157</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50</a:t>
                          </a:r>
                        </a:p>
                      </a:txBody>
                      <a:tcPr marL="47625" marR="47625" marT="38100" marB="38100" anchor="ctr"/>
                    </a:tc>
                    <a:tc>
                      <a:txBody>
                        <a:bodyPr/>
                        <a:lstStyle/>
                        <a:p>
                          <a:r>
                            <a:rPr lang="en-ZA" sz="1000">
                              <a:effectLst/>
                            </a:rPr>
                            <a:t>El Salvador</a:t>
                          </a:r>
                        </a:p>
                      </a:txBody>
                      <a:tcPr marL="47625" marR="47625" marT="38100" marB="38100" anchor="ctr"/>
                    </a:tc>
                    <a:tc>
                      <a:txBody>
                        <a:bodyPr/>
                        <a:lstStyle/>
                        <a:p>
                          <a:pPr algn="r"/>
                          <a:r>
                            <a:rPr lang="en-ZA" sz="1000">
                              <a:effectLst/>
                            </a:rPr>
                            <a:t>0.7120</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51</a:t>
                          </a:r>
                        </a:p>
                      </a:txBody>
                      <a:tcPr marL="47625" marR="47625" marT="38100" marB="38100" anchor="ctr"/>
                    </a:tc>
                    <a:tc>
                      <a:txBody>
                        <a:bodyPr/>
                        <a:lstStyle/>
                        <a:p>
                          <a:r>
                            <a:rPr lang="en-ZA" sz="1000">
                              <a:effectLst/>
                            </a:rPr>
                            <a:t>Serbia</a:t>
                          </a:r>
                        </a:p>
                      </a:txBody>
                      <a:tcPr marL="47625" marR="47625" marT="38100" marB="38100" anchor="ctr"/>
                    </a:tc>
                    <a:tc>
                      <a:txBody>
                        <a:bodyPr/>
                        <a:lstStyle/>
                        <a:p>
                          <a:pPr algn="r"/>
                          <a:r>
                            <a:rPr lang="en-ZA" sz="1000">
                              <a:effectLst/>
                            </a:rPr>
                            <a:t>0.7106</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52</a:t>
                          </a:r>
                        </a:p>
                      </a:txBody>
                      <a:tcPr marL="47625" marR="47625" marT="38100" marB="38100" anchor="ctr"/>
                    </a:tc>
                    <a:tc>
                      <a:txBody>
                        <a:bodyPr/>
                        <a:lstStyle/>
                        <a:p>
                          <a:r>
                            <a:rPr lang="en-ZA" sz="1000">
                              <a:effectLst/>
                            </a:rPr>
                            <a:t>South Korea</a:t>
                          </a:r>
                        </a:p>
                      </a:txBody>
                      <a:tcPr marL="47625" marR="47625" marT="38100" marB="38100" anchor="ctr"/>
                    </a:tc>
                    <a:tc>
                      <a:txBody>
                        <a:bodyPr/>
                        <a:lstStyle/>
                        <a:p>
                          <a:pPr algn="r"/>
                          <a:r>
                            <a:rPr lang="en-ZA" sz="1000">
                              <a:effectLst/>
                            </a:rPr>
                            <a:t>0.7087</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53</a:t>
                          </a:r>
                        </a:p>
                      </a:txBody>
                      <a:tcPr marL="47625" marR="47625" marT="38100" marB="38100" anchor="ctr"/>
                    </a:tc>
                    <a:tc>
                      <a:txBody>
                        <a:bodyPr/>
                        <a:lstStyle/>
                        <a:p>
                          <a:r>
                            <a:rPr lang="en-ZA" sz="1000">
                              <a:effectLst/>
                            </a:rPr>
                            <a:t>Slovenia</a:t>
                          </a:r>
                        </a:p>
                      </a:txBody>
                      <a:tcPr marL="47625" marR="47625" marT="38100" marB="38100" anchor="ctr"/>
                    </a:tc>
                    <a:tc>
                      <a:txBody>
                        <a:bodyPr/>
                        <a:lstStyle/>
                        <a:p>
                          <a:pPr algn="r"/>
                          <a:r>
                            <a:rPr lang="en-ZA" sz="1000">
                              <a:effectLst/>
                            </a:rPr>
                            <a:t>0.7053</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54</a:t>
                          </a:r>
                        </a:p>
                      </a:txBody>
                      <a:tcPr marL="47625" marR="47625" marT="38100" marB="38100" anchor="ctr"/>
                    </a:tc>
                    <a:tc>
                      <a:txBody>
                        <a:bodyPr/>
                        <a:lstStyle/>
                        <a:p>
                          <a:r>
                            <a:rPr lang="en-ZA" sz="1000">
                              <a:effectLst/>
                            </a:rPr>
                            <a:t>Bosnia and Herzegovina</a:t>
                          </a:r>
                        </a:p>
                      </a:txBody>
                      <a:tcPr marL="47625" marR="47625" marT="38100" marB="38100" anchor="ctr"/>
                    </a:tc>
                    <a:tc>
                      <a:txBody>
                        <a:bodyPr/>
                        <a:lstStyle/>
                        <a:p>
                          <a:pPr algn="r"/>
                          <a:r>
                            <a:rPr lang="en-ZA" sz="1000">
                              <a:effectLst/>
                            </a:rPr>
                            <a:t>0.7030</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55</a:t>
                          </a:r>
                        </a:p>
                      </a:txBody>
                      <a:tcPr marL="47625" marR="47625" marT="38100" marB="38100" anchor="ctr"/>
                    </a:tc>
                    <a:tc>
                      <a:txBody>
                        <a:bodyPr/>
                        <a:lstStyle/>
                        <a:p>
                          <a:r>
                            <a:rPr lang="en-ZA" sz="1000">
                              <a:effectLst/>
                            </a:rPr>
                            <a:t>Hungary</a:t>
                          </a:r>
                        </a:p>
                      </a:txBody>
                      <a:tcPr marL="47625" marR="47625" marT="38100" marB="38100" anchor="ctr"/>
                    </a:tc>
                    <a:tc>
                      <a:txBody>
                        <a:bodyPr/>
                        <a:lstStyle/>
                        <a:p>
                          <a:pPr algn="r"/>
                          <a:r>
                            <a:rPr lang="en-ZA" sz="1000">
                              <a:effectLst/>
                            </a:rPr>
                            <a:t>0.7013</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56</a:t>
                          </a:r>
                        </a:p>
                      </a:txBody>
                      <a:tcPr marL="47625" marR="47625" marT="38100" marB="38100" anchor="ctr"/>
                    </a:tc>
                    <a:tc>
                      <a:txBody>
                        <a:bodyPr/>
                        <a:lstStyle/>
                        <a:p>
                          <a:r>
                            <a:rPr lang="en-ZA" sz="1000">
                              <a:effectLst/>
                            </a:rPr>
                            <a:t>Greece</a:t>
                          </a:r>
                        </a:p>
                      </a:txBody>
                      <a:tcPr marL="47625" marR="47625" marT="38100" marB="38100" anchor="ctr"/>
                    </a:tc>
                    <a:tc>
                      <a:txBody>
                        <a:bodyPr/>
                        <a:lstStyle/>
                        <a:p>
                          <a:pPr algn="r"/>
                          <a:r>
                            <a:rPr lang="en-ZA" sz="1000" dirty="0">
                              <a:effectLst/>
                            </a:rPr>
                            <a:t>0.6969</a:t>
                          </a:r>
                        </a:p>
                      </a:txBody>
                      <a:tcPr marL="47625" marR="47625" marT="38100" marB="38100" anchor="ctr"/>
                    </a:tc>
                    <a:extLst>
                      <a:ext uri="{0D108BD9-81ED-4DB2-BD59-A6C34878D82A}">
                        <a16:rowId xmlns:a16="http://schemas.microsoft.com/office/drawing/2014/main" val="292899096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1" name="Table 7">
                <a:extLst>
                  <a:ext uri="{FF2B5EF4-FFF2-40B4-BE49-F238E27FC236}">
                    <a16:creationId xmlns:a16="http://schemas.microsoft.com/office/drawing/2014/main" id="{831E55B1-9D90-36A1-24FC-0BF4368BC9C5}"/>
                  </a:ext>
                </a:extLst>
              </p:cNvPr>
              <p:cNvGraphicFramePr>
                <a:graphicFrameLocks noGrp="1"/>
              </p:cNvGraphicFramePr>
              <p:nvPr>
                <p:extLst>
                  <p:ext uri="{D42A27DB-BD31-4B8C-83A1-F6EECF244321}">
                    <p14:modId xmlns:p14="http://schemas.microsoft.com/office/powerpoint/2010/main" val="469874591"/>
                  </p:ext>
                </p:extLst>
              </p:nvPr>
            </p:nvGraphicFramePr>
            <p:xfrm>
              <a:off x="6327336" y="6490"/>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14:m>
                            <m:oMathPara xmlns:m="http://schemas.openxmlformats.org/officeDocument/2006/math">
                              <m:oMathParaPr>
                                <m:jc m:val="centerGroup"/>
                              </m:oMathParaPr>
                              <m:oMath xmlns:m="http://schemas.openxmlformats.org/officeDocument/2006/math">
                                <m:sSup>
                                  <m:sSupPr>
                                    <m:ctrlPr>
                                      <a:rPr lang="en-US" sz="1000" b="1" i="1" smtClean="0">
                                        <a:latin typeface="Cambria Math" panose="02040503050406030204" pitchFamily="18" charset="0"/>
                                      </a:rPr>
                                    </m:ctrlPr>
                                  </m:sSupPr>
                                  <m:e>
                                    <m:r>
                                      <a:rPr lang="en-US" sz="1000" b="1" i="1" smtClean="0">
                                        <a:latin typeface="Cambria Math" panose="02040503050406030204" pitchFamily="18" charset="0"/>
                                      </a:rPr>
                                      <m:t>𝑹</m:t>
                                    </m:r>
                                  </m:e>
                                  <m:sup>
                                    <m:r>
                                      <a:rPr lang="en-US" sz="1000" b="1" i="1" smtClean="0">
                                        <a:latin typeface="Cambria Math" panose="02040503050406030204" pitchFamily="18" charset="0"/>
                                      </a:rPr>
                                      <m:t>𝟐</m:t>
                                    </m:r>
                                  </m:sup>
                                </m:sSup>
                              </m:oMath>
                            </m:oMathPara>
                          </a14:m>
                          <a:endParaRPr lang="en-US" sz="1000" dirty="0"/>
                        </a:p>
                      </a:txBody>
                      <a:tcPr/>
                    </a:tc>
                    <a:extLst>
                      <a:ext uri="{0D108BD9-81ED-4DB2-BD59-A6C34878D82A}">
                        <a16:rowId xmlns:a16="http://schemas.microsoft.com/office/drawing/2014/main" val="1098132759"/>
                      </a:ext>
                    </a:extLst>
                  </a:tr>
                  <a:tr h="235596">
                    <a:tc>
                      <a:txBody>
                        <a:bodyPr/>
                        <a:lstStyle/>
                        <a:p>
                          <a:pPr algn="r"/>
                          <a:r>
                            <a:rPr lang="en-ZA" sz="1000" b="1" dirty="0">
                              <a:solidFill>
                                <a:srgbClr val="000000"/>
                              </a:solidFill>
                              <a:effectLst/>
                            </a:rPr>
                            <a:t>57</a:t>
                          </a:r>
                        </a:p>
                      </a:txBody>
                      <a:tcPr marL="47625" marR="47625" marT="38100" marB="38100" anchor="ctr"/>
                    </a:tc>
                    <a:tc>
                      <a:txBody>
                        <a:bodyPr/>
                        <a:lstStyle/>
                        <a:p>
                          <a:r>
                            <a:rPr lang="en-ZA" sz="1000">
                              <a:effectLst/>
                            </a:rPr>
                            <a:t>Latvia</a:t>
                          </a:r>
                        </a:p>
                      </a:txBody>
                      <a:tcPr marL="47625" marR="47625" marT="38100" marB="38100" anchor="ctr"/>
                    </a:tc>
                    <a:tc>
                      <a:txBody>
                        <a:bodyPr/>
                        <a:lstStyle/>
                        <a:p>
                          <a:pPr algn="r"/>
                          <a:r>
                            <a:rPr lang="en-ZA" sz="1000">
                              <a:effectLst/>
                            </a:rPr>
                            <a:t>0.6968</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58</a:t>
                          </a:r>
                        </a:p>
                      </a:txBody>
                      <a:tcPr marL="47625" marR="47625" marT="38100" marB="38100" anchor="ctr"/>
                    </a:tc>
                    <a:tc>
                      <a:txBody>
                        <a:bodyPr/>
                        <a:lstStyle/>
                        <a:p>
                          <a:r>
                            <a:rPr lang="en-ZA" sz="1000">
                              <a:effectLst/>
                            </a:rPr>
                            <a:t>Finland</a:t>
                          </a:r>
                        </a:p>
                      </a:txBody>
                      <a:tcPr marL="47625" marR="47625" marT="38100" marB="38100" anchor="ctr"/>
                    </a:tc>
                    <a:tc>
                      <a:txBody>
                        <a:bodyPr/>
                        <a:lstStyle/>
                        <a:p>
                          <a:pPr algn="r"/>
                          <a:r>
                            <a:rPr lang="en-ZA" sz="1000">
                              <a:effectLst/>
                            </a:rPr>
                            <a:t>0.6946</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59</a:t>
                          </a:r>
                        </a:p>
                      </a:txBody>
                      <a:tcPr marL="47625" marR="47625" marT="38100" marB="38100" anchor="ctr"/>
                    </a:tc>
                    <a:tc>
                      <a:txBody>
                        <a:bodyPr/>
                        <a:lstStyle/>
                        <a:p>
                          <a:r>
                            <a:rPr lang="en-ZA" sz="1000">
                              <a:effectLst/>
                            </a:rPr>
                            <a:t>Switzerland</a:t>
                          </a:r>
                        </a:p>
                      </a:txBody>
                      <a:tcPr marL="47625" marR="47625" marT="38100" marB="38100" anchor="ctr"/>
                    </a:tc>
                    <a:tc>
                      <a:txBody>
                        <a:bodyPr/>
                        <a:lstStyle/>
                        <a:p>
                          <a:pPr algn="r"/>
                          <a:r>
                            <a:rPr lang="en-ZA" sz="1000">
                              <a:effectLst/>
                            </a:rPr>
                            <a:t>0.6932</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60</a:t>
                          </a:r>
                        </a:p>
                      </a:txBody>
                      <a:tcPr marL="47625" marR="47625" marT="38100" marB="38100" anchor="ctr"/>
                    </a:tc>
                    <a:tc>
                      <a:txBody>
                        <a:bodyPr/>
                        <a:lstStyle/>
                        <a:p>
                          <a:r>
                            <a:rPr lang="en-ZA" sz="1000">
                              <a:effectLst/>
                            </a:rPr>
                            <a:t>Lebanon</a:t>
                          </a:r>
                        </a:p>
                      </a:txBody>
                      <a:tcPr marL="47625" marR="47625" marT="38100" marB="38100" anchor="ctr"/>
                    </a:tc>
                    <a:tc>
                      <a:txBody>
                        <a:bodyPr/>
                        <a:lstStyle/>
                        <a:p>
                          <a:pPr algn="r"/>
                          <a:r>
                            <a:rPr lang="en-ZA" sz="1000">
                              <a:effectLst/>
                            </a:rPr>
                            <a:t>0.6835</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61</a:t>
                          </a:r>
                        </a:p>
                      </a:txBody>
                      <a:tcPr marL="47625" marR="47625" marT="38100" marB="38100" anchor="ctr"/>
                    </a:tc>
                    <a:tc>
                      <a:txBody>
                        <a:bodyPr/>
                        <a:lstStyle/>
                        <a:p>
                          <a:r>
                            <a:rPr lang="en-ZA" sz="1000">
                              <a:effectLst/>
                            </a:rPr>
                            <a:t>Austria</a:t>
                          </a:r>
                        </a:p>
                      </a:txBody>
                      <a:tcPr marL="47625" marR="47625" marT="38100" marB="38100" anchor="ctr"/>
                    </a:tc>
                    <a:tc>
                      <a:txBody>
                        <a:bodyPr/>
                        <a:lstStyle/>
                        <a:p>
                          <a:pPr algn="r"/>
                          <a:r>
                            <a:rPr lang="en-ZA" sz="1000">
                              <a:effectLst/>
                            </a:rPr>
                            <a:t>0.6701</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62</a:t>
                          </a:r>
                        </a:p>
                      </a:txBody>
                      <a:tcPr marL="47625" marR="47625" marT="38100" marB="38100" anchor="ctr"/>
                    </a:tc>
                    <a:tc>
                      <a:txBody>
                        <a:bodyPr/>
                        <a:lstStyle/>
                        <a:p>
                          <a:r>
                            <a:rPr lang="en-ZA" sz="1000">
                              <a:effectLst/>
                            </a:rPr>
                            <a:t>Azerbaijan</a:t>
                          </a:r>
                        </a:p>
                      </a:txBody>
                      <a:tcPr marL="47625" marR="47625" marT="38100" marB="38100" anchor="ctr"/>
                    </a:tc>
                    <a:tc>
                      <a:txBody>
                        <a:bodyPr/>
                        <a:lstStyle/>
                        <a:p>
                          <a:pPr algn="r"/>
                          <a:r>
                            <a:rPr lang="en-ZA" sz="1000">
                              <a:effectLst/>
                            </a:rPr>
                            <a:t>0.6594</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63</a:t>
                          </a:r>
                        </a:p>
                      </a:txBody>
                      <a:tcPr marL="47625" marR="47625" marT="38100" marB="38100" anchor="ctr"/>
                    </a:tc>
                    <a:tc>
                      <a:txBody>
                        <a:bodyPr/>
                        <a:lstStyle/>
                        <a:p>
                          <a:r>
                            <a:rPr lang="en-ZA" sz="1000">
                              <a:effectLst/>
                            </a:rPr>
                            <a:t>Jordan</a:t>
                          </a:r>
                        </a:p>
                      </a:txBody>
                      <a:tcPr marL="47625" marR="47625" marT="38100" marB="38100" anchor="ctr"/>
                    </a:tc>
                    <a:tc>
                      <a:txBody>
                        <a:bodyPr/>
                        <a:lstStyle/>
                        <a:p>
                          <a:pPr algn="r"/>
                          <a:r>
                            <a:rPr lang="en-ZA" sz="1000">
                              <a:effectLst/>
                            </a:rPr>
                            <a:t>0.6490</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64</a:t>
                          </a:r>
                        </a:p>
                      </a:txBody>
                      <a:tcPr marL="47625" marR="47625" marT="38100" marB="38100" anchor="ctr"/>
                    </a:tc>
                    <a:tc>
                      <a:txBody>
                        <a:bodyPr/>
                        <a:lstStyle/>
                        <a:p>
                          <a:r>
                            <a:rPr lang="en-ZA" sz="1000">
                              <a:effectLst/>
                            </a:rPr>
                            <a:t>Croatia</a:t>
                          </a:r>
                        </a:p>
                      </a:txBody>
                      <a:tcPr marL="47625" marR="47625" marT="38100" marB="38100" anchor="ctr"/>
                    </a:tc>
                    <a:tc>
                      <a:txBody>
                        <a:bodyPr/>
                        <a:lstStyle/>
                        <a:p>
                          <a:pPr algn="r"/>
                          <a:r>
                            <a:rPr lang="en-ZA" sz="1000">
                              <a:effectLst/>
                            </a:rPr>
                            <a:t>0.6483</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65</a:t>
                          </a:r>
                        </a:p>
                      </a:txBody>
                      <a:tcPr marL="47625" marR="47625" marT="38100" marB="38100" anchor="ctr"/>
                    </a:tc>
                    <a:tc>
                      <a:txBody>
                        <a:bodyPr/>
                        <a:lstStyle/>
                        <a:p>
                          <a:r>
                            <a:rPr lang="en-ZA" sz="1000">
                              <a:effectLst/>
                            </a:rPr>
                            <a:t>Malta</a:t>
                          </a:r>
                        </a:p>
                      </a:txBody>
                      <a:tcPr marL="47625" marR="47625" marT="38100" marB="38100" anchor="ctr"/>
                    </a:tc>
                    <a:tc>
                      <a:txBody>
                        <a:bodyPr/>
                        <a:lstStyle/>
                        <a:p>
                          <a:pPr algn="r"/>
                          <a:r>
                            <a:rPr lang="en-ZA" sz="1000">
                              <a:effectLst/>
                            </a:rPr>
                            <a:t>0.6428</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66</a:t>
                          </a:r>
                        </a:p>
                      </a:txBody>
                      <a:tcPr marL="47625" marR="47625" marT="38100" marB="38100" anchor="ctr"/>
                    </a:tc>
                    <a:tc>
                      <a:txBody>
                        <a:bodyPr/>
                        <a:lstStyle/>
                        <a:p>
                          <a:r>
                            <a:rPr lang="en-ZA" sz="1000">
                              <a:effectLst/>
                            </a:rPr>
                            <a:t>Tajikistan</a:t>
                          </a:r>
                        </a:p>
                      </a:txBody>
                      <a:tcPr marL="47625" marR="47625" marT="38100" marB="38100" anchor="ctr"/>
                    </a:tc>
                    <a:tc>
                      <a:txBody>
                        <a:bodyPr/>
                        <a:lstStyle/>
                        <a:p>
                          <a:pPr algn="r"/>
                          <a:r>
                            <a:rPr lang="en-ZA" sz="1000">
                              <a:effectLst/>
                            </a:rPr>
                            <a:t>0.6423</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67</a:t>
                          </a:r>
                        </a:p>
                      </a:txBody>
                      <a:tcPr marL="47625" marR="47625" marT="38100" marB="38100" anchor="ctr"/>
                    </a:tc>
                    <a:tc>
                      <a:txBody>
                        <a:bodyPr/>
                        <a:lstStyle/>
                        <a:p>
                          <a:r>
                            <a:rPr lang="en-ZA" sz="1000">
                              <a:effectLst/>
                            </a:rPr>
                            <a:t>Cyprus</a:t>
                          </a:r>
                        </a:p>
                      </a:txBody>
                      <a:tcPr marL="47625" marR="47625" marT="38100" marB="38100" anchor="ctr"/>
                    </a:tc>
                    <a:tc>
                      <a:txBody>
                        <a:bodyPr/>
                        <a:lstStyle/>
                        <a:p>
                          <a:pPr algn="r"/>
                          <a:r>
                            <a:rPr lang="en-ZA" sz="1000">
                              <a:effectLst/>
                            </a:rPr>
                            <a:t>0.6389</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68</a:t>
                          </a:r>
                        </a:p>
                      </a:txBody>
                      <a:tcPr marL="47625" marR="47625" marT="38100" marB="38100" anchor="ctr"/>
                    </a:tc>
                    <a:tc>
                      <a:txBody>
                        <a:bodyPr/>
                        <a:lstStyle/>
                        <a:p>
                          <a:r>
                            <a:rPr lang="en-ZA" sz="1000">
                              <a:effectLst/>
                            </a:rPr>
                            <a:t>North Macedonia</a:t>
                          </a:r>
                        </a:p>
                      </a:txBody>
                      <a:tcPr marL="47625" marR="47625" marT="38100" marB="38100" anchor="ctr"/>
                    </a:tc>
                    <a:tc>
                      <a:txBody>
                        <a:bodyPr/>
                        <a:lstStyle/>
                        <a:p>
                          <a:pPr algn="r"/>
                          <a:r>
                            <a:rPr lang="en-ZA" sz="1000">
                              <a:effectLst/>
                            </a:rPr>
                            <a:t>0.6288</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69</a:t>
                          </a:r>
                        </a:p>
                      </a:txBody>
                      <a:tcPr marL="47625" marR="47625" marT="38100" marB="38100" anchor="ctr"/>
                    </a:tc>
                    <a:tc>
                      <a:txBody>
                        <a:bodyPr/>
                        <a:lstStyle/>
                        <a:p>
                          <a:r>
                            <a:rPr lang="en-ZA" sz="1000">
                              <a:effectLst/>
                            </a:rPr>
                            <a:t>Bolivia</a:t>
                          </a:r>
                        </a:p>
                      </a:txBody>
                      <a:tcPr marL="47625" marR="47625" marT="38100" marB="38100" anchor="ctr"/>
                    </a:tc>
                    <a:tc>
                      <a:txBody>
                        <a:bodyPr/>
                        <a:lstStyle/>
                        <a:p>
                          <a:pPr algn="r"/>
                          <a:r>
                            <a:rPr lang="en-ZA" sz="1000">
                              <a:effectLst/>
                            </a:rPr>
                            <a:t>0.6228</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70</a:t>
                          </a:r>
                        </a:p>
                      </a:txBody>
                      <a:tcPr marL="47625" marR="47625" marT="38100" marB="38100" anchor="ctr"/>
                    </a:tc>
                    <a:tc>
                      <a:txBody>
                        <a:bodyPr/>
                        <a:lstStyle/>
                        <a:p>
                          <a:r>
                            <a:rPr lang="en-ZA" sz="1000">
                              <a:effectLst/>
                            </a:rPr>
                            <a:t>Peru</a:t>
                          </a:r>
                        </a:p>
                      </a:txBody>
                      <a:tcPr marL="47625" marR="47625" marT="38100" marB="38100" anchor="ctr"/>
                    </a:tc>
                    <a:tc>
                      <a:txBody>
                        <a:bodyPr/>
                        <a:lstStyle/>
                        <a:p>
                          <a:pPr algn="r"/>
                          <a:r>
                            <a:rPr lang="en-ZA" sz="1000">
                              <a:effectLst/>
                            </a:rPr>
                            <a:t>0.6193</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71</a:t>
                          </a:r>
                        </a:p>
                      </a:txBody>
                      <a:tcPr marL="47625" marR="47625" marT="38100" marB="38100" anchor="ctr"/>
                    </a:tc>
                    <a:tc>
                      <a:txBody>
                        <a:bodyPr/>
                        <a:lstStyle/>
                        <a:p>
                          <a:r>
                            <a:rPr lang="en-ZA" sz="1000">
                              <a:effectLst/>
                            </a:rPr>
                            <a:t>Slovakia</a:t>
                          </a:r>
                        </a:p>
                      </a:txBody>
                      <a:tcPr marL="47625" marR="47625" marT="38100" marB="38100" anchor="ctr"/>
                    </a:tc>
                    <a:tc>
                      <a:txBody>
                        <a:bodyPr/>
                        <a:lstStyle/>
                        <a:p>
                          <a:pPr algn="r"/>
                          <a:r>
                            <a:rPr lang="en-ZA" sz="1000">
                              <a:effectLst/>
                            </a:rPr>
                            <a:t>0.6107</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72</a:t>
                          </a:r>
                        </a:p>
                      </a:txBody>
                      <a:tcPr marL="47625" marR="47625" marT="38100" marB="38100" anchor="ctr"/>
                    </a:tc>
                    <a:tc>
                      <a:txBody>
                        <a:bodyPr/>
                        <a:lstStyle/>
                        <a:p>
                          <a:r>
                            <a:rPr lang="en-ZA" sz="1000">
                              <a:effectLst/>
                            </a:rPr>
                            <a:t>Kyrgyzstan</a:t>
                          </a:r>
                        </a:p>
                      </a:txBody>
                      <a:tcPr marL="47625" marR="47625" marT="38100" marB="38100" anchor="ctr"/>
                    </a:tc>
                    <a:tc>
                      <a:txBody>
                        <a:bodyPr/>
                        <a:lstStyle/>
                        <a:p>
                          <a:pPr algn="r"/>
                          <a:r>
                            <a:rPr lang="en-ZA" sz="1000">
                              <a:effectLst/>
                            </a:rPr>
                            <a:t>0.6101</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73</a:t>
                          </a:r>
                        </a:p>
                      </a:txBody>
                      <a:tcPr marL="47625" marR="47625" marT="38100" marB="38100" anchor="ctr"/>
                    </a:tc>
                    <a:tc>
                      <a:txBody>
                        <a:bodyPr/>
                        <a:lstStyle/>
                        <a:p>
                          <a:r>
                            <a:rPr lang="en-ZA" sz="1000">
                              <a:effectLst/>
                            </a:rPr>
                            <a:t>Iran</a:t>
                          </a:r>
                        </a:p>
                      </a:txBody>
                      <a:tcPr marL="47625" marR="47625" marT="38100" marB="38100" anchor="ctr"/>
                    </a:tc>
                    <a:tc>
                      <a:txBody>
                        <a:bodyPr/>
                        <a:lstStyle/>
                        <a:p>
                          <a:pPr algn="r"/>
                          <a:r>
                            <a:rPr lang="en-ZA" sz="1000">
                              <a:effectLst/>
                            </a:rPr>
                            <a:t>0.6069</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74</a:t>
                          </a:r>
                        </a:p>
                      </a:txBody>
                      <a:tcPr marL="47625" marR="47625" marT="38100" marB="38100" anchor="ctr"/>
                    </a:tc>
                    <a:tc>
                      <a:txBody>
                        <a:bodyPr/>
                        <a:lstStyle/>
                        <a:p>
                          <a:r>
                            <a:rPr lang="en-ZA" sz="1000">
                              <a:effectLst/>
                            </a:rPr>
                            <a:t>Czech Republic</a:t>
                          </a:r>
                        </a:p>
                      </a:txBody>
                      <a:tcPr marL="47625" marR="47625" marT="38100" marB="38100" anchor="ctr"/>
                    </a:tc>
                    <a:tc>
                      <a:txBody>
                        <a:bodyPr/>
                        <a:lstStyle/>
                        <a:p>
                          <a:pPr algn="r"/>
                          <a:r>
                            <a:rPr lang="en-ZA" sz="1000">
                              <a:effectLst/>
                            </a:rPr>
                            <a:t>0.6065</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75</a:t>
                          </a:r>
                        </a:p>
                      </a:txBody>
                      <a:tcPr marL="47625" marR="47625" marT="38100" marB="38100" anchor="ctr"/>
                    </a:tc>
                    <a:tc>
                      <a:txBody>
                        <a:bodyPr/>
                        <a:lstStyle/>
                        <a:p>
                          <a:r>
                            <a:rPr lang="en-ZA" sz="1000">
                              <a:effectLst/>
                            </a:rPr>
                            <a:t>Estonia</a:t>
                          </a:r>
                        </a:p>
                      </a:txBody>
                      <a:tcPr marL="47625" marR="47625" marT="38100" marB="38100" anchor="ctr"/>
                    </a:tc>
                    <a:tc>
                      <a:txBody>
                        <a:bodyPr/>
                        <a:lstStyle/>
                        <a:p>
                          <a:pPr algn="r"/>
                          <a:r>
                            <a:rPr lang="en-ZA" sz="1000">
                              <a:effectLst/>
                            </a:rPr>
                            <a:t>0.5693</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76</a:t>
                          </a:r>
                        </a:p>
                      </a:txBody>
                      <a:tcPr marL="47625" marR="47625" marT="38100" marB="38100" anchor="ctr"/>
                    </a:tc>
                    <a:tc>
                      <a:txBody>
                        <a:bodyPr/>
                        <a:lstStyle/>
                        <a:p>
                          <a:r>
                            <a:rPr lang="en-ZA" sz="1000">
                              <a:effectLst/>
                            </a:rPr>
                            <a:t>Panama</a:t>
                          </a:r>
                        </a:p>
                      </a:txBody>
                      <a:tcPr marL="47625" marR="47625" marT="38100" marB="38100" anchor="ctr"/>
                    </a:tc>
                    <a:tc>
                      <a:txBody>
                        <a:bodyPr/>
                        <a:lstStyle/>
                        <a:p>
                          <a:pPr algn="r"/>
                          <a:r>
                            <a:rPr lang="en-ZA" sz="1000">
                              <a:effectLst/>
                            </a:rPr>
                            <a:t>0.5683</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77</a:t>
                          </a:r>
                        </a:p>
                      </a:txBody>
                      <a:tcPr marL="47625" marR="47625" marT="38100" marB="38100" anchor="ctr"/>
                    </a:tc>
                    <a:tc>
                      <a:txBody>
                        <a:bodyPr/>
                        <a:lstStyle/>
                        <a:p>
                          <a:r>
                            <a:rPr lang="en-ZA" sz="1000">
                              <a:effectLst/>
                            </a:rPr>
                            <a:t>Nicaragua</a:t>
                          </a:r>
                        </a:p>
                      </a:txBody>
                      <a:tcPr marL="47625" marR="47625" marT="38100" marB="38100" anchor="ctr"/>
                    </a:tc>
                    <a:tc>
                      <a:txBody>
                        <a:bodyPr/>
                        <a:lstStyle/>
                        <a:p>
                          <a:pPr algn="r"/>
                          <a:r>
                            <a:rPr lang="en-ZA" sz="1000">
                              <a:effectLst/>
                            </a:rPr>
                            <a:t>0.5558</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78</a:t>
                          </a:r>
                        </a:p>
                      </a:txBody>
                      <a:tcPr marL="47625" marR="47625" marT="38100" marB="38100" anchor="ctr"/>
                    </a:tc>
                    <a:tc>
                      <a:txBody>
                        <a:bodyPr/>
                        <a:lstStyle/>
                        <a:p>
                          <a:r>
                            <a:rPr lang="en-ZA" sz="1000">
                              <a:effectLst/>
                            </a:rPr>
                            <a:t>Taiwan</a:t>
                          </a:r>
                        </a:p>
                      </a:txBody>
                      <a:tcPr marL="47625" marR="47625" marT="38100" marB="38100" anchor="ctr"/>
                    </a:tc>
                    <a:tc>
                      <a:txBody>
                        <a:bodyPr/>
                        <a:lstStyle/>
                        <a:p>
                          <a:pPr algn="r"/>
                          <a:r>
                            <a:rPr lang="en-ZA" sz="1000">
                              <a:effectLst/>
                            </a:rPr>
                            <a:t>0.5489</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79</a:t>
                          </a:r>
                        </a:p>
                      </a:txBody>
                      <a:tcPr marL="47625" marR="47625" marT="38100" marB="38100" anchor="ctr"/>
                    </a:tc>
                    <a:tc>
                      <a:txBody>
                        <a:bodyPr/>
                        <a:lstStyle/>
                        <a:p>
                          <a:r>
                            <a:rPr lang="en-ZA" sz="1000">
                              <a:effectLst/>
                            </a:rPr>
                            <a:t>Singapore</a:t>
                          </a:r>
                        </a:p>
                      </a:txBody>
                      <a:tcPr marL="47625" marR="47625" marT="38100" marB="38100" anchor="ctr"/>
                    </a:tc>
                    <a:tc>
                      <a:txBody>
                        <a:bodyPr/>
                        <a:lstStyle/>
                        <a:p>
                          <a:pPr algn="r"/>
                          <a:r>
                            <a:rPr lang="en-ZA" sz="1000">
                              <a:effectLst/>
                            </a:rPr>
                            <a:t>0.5417</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80</a:t>
                          </a:r>
                        </a:p>
                      </a:txBody>
                      <a:tcPr marL="47625" marR="47625" marT="38100" marB="38100" anchor="ctr"/>
                    </a:tc>
                    <a:tc>
                      <a:txBody>
                        <a:bodyPr/>
                        <a:lstStyle/>
                        <a:p>
                          <a:r>
                            <a:rPr lang="en-ZA" sz="1000">
                              <a:effectLst/>
                            </a:rPr>
                            <a:t>Jamaica</a:t>
                          </a:r>
                        </a:p>
                      </a:txBody>
                      <a:tcPr marL="47625" marR="47625" marT="38100" marB="38100" anchor="ctr"/>
                    </a:tc>
                    <a:tc>
                      <a:txBody>
                        <a:bodyPr/>
                        <a:lstStyle/>
                        <a:p>
                          <a:pPr algn="r"/>
                          <a:r>
                            <a:rPr lang="en-ZA" sz="1000">
                              <a:effectLst/>
                            </a:rPr>
                            <a:t>0.5363</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81</a:t>
                          </a:r>
                        </a:p>
                      </a:txBody>
                      <a:tcPr marL="47625" marR="47625" marT="38100" marB="38100" anchor="ctr"/>
                    </a:tc>
                    <a:tc>
                      <a:txBody>
                        <a:bodyPr/>
                        <a:lstStyle/>
                        <a:p>
                          <a:r>
                            <a:rPr lang="en-ZA" sz="1000">
                              <a:effectLst/>
                            </a:rPr>
                            <a:t>Cuba</a:t>
                          </a:r>
                        </a:p>
                      </a:txBody>
                      <a:tcPr marL="47625" marR="47625" marT="38100" marB="38100" anchor="ctr"/>
                    </a:tc>
                    <a:tc>
                      <a:txBody>
                        <a:bodyPr/>
                        <a:lstStyle/>
                        <a:p>
                          <a:pPr algn="r"/>
                          <a:r>
                            <a:rPr lang="en-ZA" sz="1000">
                              <a:effectLst/>
                            </a:rPr>
                            <a:t>0.5278</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82</a:t>
                          </a:r>
                        </a:p>
                      </a:txBody>
                      <a:tcPr marL="47625" marR="47625" marT="38100" marB="38100" anchor="ctr"/>
                    </a:tc>
                    <a:tc>
                      <a:txBody>
                        <a:bodyPr/>
                        <a:lstStyle/>
                        <a:p>
                          <a:r>
                            <a:rPr lang="en-ZA" sz="1000">
                              <a:effectLst/>
                            </a:rPr>
                            <a:t>Gibraltar</a:t>
                          </a:r>
                        </a:p>
                      </a:txBody>
                      <a:tcPr marL="47625" marR="47625" marT="38100" marB="38100" anchor="ctr"/>
                    </a:tc>
                    <a:tc>
                      <a:txBody>
                        <a:bodyPr/>
                        <a:lstStyle/>
                        <a:p>
                          <a:pPr algn="r"/>
                          <a:r>
                            <a:rPr lang="en-ZA" sz="1000">
                              <a:effectLst/>
                            </a:rPr>
                            <a:t>0.5226</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83</a:t>
                          </a:r>
                        </a:p>
                      </a:txBody>
                      <a:tcPr marL="47625" marR="47625" marT="38100" marB="38100" anchor="ctr"/>
                    </a:tc>
                    <a:tc>
                      <a:txBody>
                        <a:bodyPr/>
                        <a:lstStyle/>
                        <a:p>
                          <a:r>
                            <a:rPr lang="en-ZA" sz="1000">
                              <a:effectLst/>
                            </a:rPr>
                            <a:t>Suriname</a:t>
                          </a:r>
                        </a:p>
                      </a:txBody>
                      <a:tcPr marL="47625" marR="47625" marT="38100" marB="38100" anchor="ctr"/>
                    </a:tc>
                    <a:tc>
                      <a:txBody>
                        <a:bodyPr/>
                        <a:lstStyle/>
                        <a:p>
                          <a:pPr algn="r"/>
                          <a:r>
                            <a:rPr lang="en-ZA" sz="1000">
                              <a:effectLst/>
                            </a:rPr>
                            <a:t>0.5069</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84</a:t>
                          </a:r>
                        </a:p>
                      </a:txBody>
                      <a:tcPr marL="47625" marR="47625" marT="38100" marB="38100" anchor="ctr"/>
                    </a:tc>
                    <a:tc>
                      <a:txBody>
                        <a:bodyPr/>
                        <a:lstStyle/>
                        <a:p>
                          <a:r>
                            <a:rPr lang="en-ZA" sz="1000">
                              <a:effectLst/>
                            </a:rPr>
                            <a:t>Ecuador</a:t>
                          </a:r>
                        </a:p>
                      </a:txBody>
                      <a:tcPr marL="47625" marR="47625" marT="38100" marB="38100" anchor="ctr"/>
                    </a:tc>
                    <a:tc>
                      <a:txBody>
                        <a:bodyPr/>
                        <a:lstStyle/>
                        <a:p>
                          <a:pPr algn="r"/>
                          <a:r>
                            <a:rPr lang="en-ZA" sz="1000" dirty="0">
                              <a:effectLst/>
                            </a:rPr>
                            <a:t>0.4927</a:t>
                          </a:r>
                        </a:p>
                      </a:txBody>
                      <a:tcPr marL="47625" marR="47625" marT="38100" marB="38100" anchor="ctr"/>
                    </a:tc>
                    <a:extLst>
                      <a:ext uri="{0D108BD9-81ED-4DB2-BD59-A6C34878D82A}">
                        <a16:rowId xmlns:a16="http://schemas.microsoft.com/office/drawing/2014/main" val="2928990963"/>
                      </a:ext>
                    </a:extLst>
                  </a:tr>
                </a:tbl>
              </a:graphicData>
            </a:graphic>
          </p:graphicFrame>
        </mc:Choice>
        <mc:Fallback>
          <p:graphicFrame>
            <p:nvGraphicFramePr>
              <p:cNvPr id="11" name="Table 7">
                <a:extLst>
                  <a:ext uri="{FF2B5EF4-FFF2-40B4-BE49-F238E27FC236}">
                    <a16:creationId xmlns:a16="http://schemas.microsoft.com/office/drawing/2014/main" id="{831E55B1-9D90-36A1-24FC-0BF4368BC9C5}"/>
                  </a:ext>
                </a:extLst>
              </p:cNvPr>
              <p:cNvGraphicFramePr>
                <a:graphicFrameLocks noGrp="1"/>
              </p:cNvGraphicFramePr>
              <p:nvPr>
                <p:extLst>
                  <p:ext uri="{D42A27DB-BD31-4B8C-83A1-F6EECF244321}">
                    <p14:modId xmlns:p14="http://schemas.microsoft.com/office/powerpoint/2010/main" val="469874591"/>
                  </p:ext>
                </p:extLst>
              </p:nvPr>
            </p:nvGraphicFramePr>
            <p:xfrm>
              <a:off x="6327336" y="6490"/>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endParaRPr lang="en-US"/>
                        </a:p>
                      </a:txBody>
                      <a:tcPr>
                        <a:blipFill>
                          <a:blip r:embed="rId4"/>
                          <a:stretch>
                            <a:fillRect l="-201408" r="-4225" b="-2615000"/>
                          </a:stretch>
                        </a:blipFill>
                      </a:tcPr>
                    </a:tc>
                    <a:extLst>
                      <a:ext uri="{0D108BD9-81ED-4DB2-BD59-A6C34878D82A}">
                        <a16:rowId xmlns:a16="http://schemas.microsoft.com/office/drawing/2014/main" val="1098132759"/>
                      </a:ext>
                    </a:extLst>
                  </a:tr>
                  <a:tr h="235596">
                    <a:tc>
                      <a:txBody>
                        <a:bodyPr/>
                        <a:lstStyle/>
                        <a:p>
                          <a:pPr algn="r"/>
                          <a:r>
                            <a:rPr lang="en-ZA" sz="1000" b="1" dirty="0">
                              <a:solidFill>
                                <a:srgbClr val="000000"/>
                              </a:solidFill>
                              <a:effectLst/>
                            </a:rPr>
                            <a:t>57</a:t>
                          </a:r>
                        </a:p>
                      </a:txBody>
                      <a:tcPr marL="47625" marR="47625" marT="38100" marB="38100" anchor="ctr"/>
                    </a:tc>
                    <a:tc>
                      <a:txBody>
                        <a:bodyPr/>
                        <a:lstStyle/>
                        <a:p>
                          <a:r>
                            <a:rPr lang="en-ZA" sz="1000">
                              <a:effectLst/>
                            </a:rPr>
                            <a:t>Latvia</a:t>
                          </a:r>
                        </a:p>
                      </a:txBody>
                      <a:tcPr marL="47625" marR="47625" marT="38100" marB="38100" anchor="ctr"/>
                    </a:tc>
                    <a:tc>
                      <a:txBody>
                        <a:bodyPr/>
                        <a:lstStyle/>
                        <a:p>
                          <a:pPr algn="r"/>
                          <a:r>
                            <a:rPr lang="en-ZA" sz="1000">
                              <a:effectLst/>
                            </a:rPr>
                            <a:t>0.6968</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58</a:t>
                          </a:r>
                        </a:p>
                      </a:txBody>
                      <a:tcPr marL="47625" marR="47625" marT="38100" marB="38100" anchor="ctr"/>
                    </a:tc>
                    <a:tc>
                      <a:txBody>
                        <a:bodyPr/>
                        <a:lstStyle/>
                        <a:p>
                          <a:r>
                            <a:rPr lang="en-ZA" sz="1000">
                              <a:effectLst/>
                            </a:rPr>
                            <a:t>Finland</a:t>
                          </a:r>
                        </a:p>
                      </a:txBody>
                      <a:tcPr marL="47625" marR="47625" marT="38100" marB="38100" anchor="ctr"/>
                    </a:tc>
                    <a:tc>
                      <a:txBody>
                        <a:bodyPr/>
                        <a:lstStyle/>
                        <a:p>
                          <a:pPr algn="r"/>
                          <a:r>
                            <a:rPr lang="en-ZA" sz="1000">
                              <a:effectLst/>
                            </a:rPr>
                            <a:t>0.6946</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59</a:t>
                          </a:r>
                        </a:p>
                      </a:txBody>
                      <a:tcPr marL="47625" marR="47625" marT="38100" marB="38100" anchor="ctr"/>
                    </a:tc>
                    <a:tc>
                      <a:txBody>
                        <a:bodyPr/>
                        <a:lstStyle/>
                        <a:p>
                          <a:r>
                            <a:rPr lang="en-ZA" sz="1000">
                              <a:effectLst/>
                            </a:rPr>
                            <a:t>Switzerland</a:t>
                          </a:r>
                        </a:p>
                      </a:txBody>
                      <a:tcPr marL="47625" marR="47625" marT="38100" marB="38100" anchor="ctr"/>
                    </a:tc>
                    <a:tc>
                      <a:txBody>
                        <a:bodyPr/>
                        <a:lstStyle/>
                        <a:p>
                          <a:pPr algn="r"/>
                          <a:r>
                            <a:rPr lang="en-ZA" sz="1000">
                              <a:effectLst/>
                            </a:rPr>
                            <a:t>0.6932</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60</a:t>
                          </a:r>
                        </a:p>
                      </a:txBody>
                      <a:tcPr marL="47625" marR="47625" marT="38100" marB="38100" anchor="ctr"/>
                    </a:tc>
                    <a:tc>
                      <a:txBody>
                        <a:bodyPr/>
                        <a:lstStyle/>
                        <a:p>
                          <a:r>
                            <a:rPr lang="en-ZA" sz="1000">
                              <a:effectLst/>
                            </a:rPr>
                            <a:t>Lebanon</a:t>
                          </a:r>
                        </a:p>
                      </a:txBody>
                      <a:tcPr marL="47625" marR="47625" marT="38100" marB="38100" anchor="ctr"/>
                    </a:tc>
                    <a:tc>
                      <a:txBody>
                        <a:bodyPr/>
                        <a:lstStyle/>
                        <a:p>
                          <a:pPr algn="r"/>
                          <a:r>
                            <a:rPr lang="en-ZA" sz="1000">
                              <a:effectLst/>
                            </a:rPr>
                            <a:t>0.6835</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61</a:t>
                          </a:r>
                        </a:p>
                      </a:txBody>
                      <a:tcPr marL="47625" marR="47625" marT="38100" marB="38100" anchor="ctr"/>
                    </a:tc>
                    <a:tc>
                      <a:txBody>
                        <a:bodyPr/>
                        <a:lstStyle/>
                        <a:p>
                          <a:r>
                            <a:rPr lang="en-ZA" sz="1000">
                              <a:effectLst/>
                            </a:rPr>
                            <a:t>Austria</a:t>
                          </a:r>
                        </a:p>
                      </a:txBody>
                      <a:tcPr marL="47625" marR="47625" marT="38100" marB="38100" anchor="ctr"/>
                    </a:tc>
                    <a:tc>
                      <a:txBody>
                        <a:bodyPr/>
                        <a:lstStyle/>
                        <a:p>
                          <a:pPr algn="r"/>
                          <a:r>
                            <a:rPr lang="en-ZA" sz="1000">
                              <a:effectLst/>
                            </a:rPr>
                            <a:t>0.6701</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62</a:t>
                          </a:r>
                        </a:p>
                      </a:txBody>
                      <a:tcPr marL="47625" marR="47625" marT="38100" marB="38100" anchor="ctr"/>
                    </a:tc>
                    <a:tc>
                      <a:txBody>
                        <a:bodyPr/>
                        <a:lstStyle/>
                        <a:p>
                          <a:r>
                            <a:rPr lang="en-ZA" sz="1000">
                              <a:effectLst/>
                            </a:rPr>
                            <a:t>Azerbaijan</a:t>
                          </a:r>
                        </a:p>
                      </a:txBody>
                      <a:tcPr marL="47625" marR="47625" marT="38100" marB="38100" anchor="ctr"/>
                    </a:tc>
                    <a:tc>
                      <a:txBody>
                        <a:bodyPr/>
                        <a:lstStyle/>
                        <a:p>
                          <a:pPr algn="r"/>
                          <a:r>
                            <a:rPr lang="en-ZA" sz="1000">
                              <a:effectLst/>
                            </a:rPr>
                            <a:t>0.6594</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63</a:t>
                          </a:r>
                        </a:p>
                      </a:txBody>
                      <a:tcPr marL="47625" marR="47625" marT="38100" marB="38100" anchor="ctr"/>
                    </a:tc>
                    <a:tc>
                      <a:txBody>
                        <a:bodyPr/>
                        <a:lstStyle/>
                        <a:p>
                          <a:r>
                            <a:rPr lang="en-ZA" sz="1000">
                              <a:effectLst/>
                            </a:rPr>
                            <a:t>Jordan</a:t>
                          </a:r>
                        </a:p>
                      </a:txBody>
                      <a:tcPr marL="47625" marR="47625" marT="38100" marB="38100" anchor="ctr"/>
                    </a:tc>
                    <a:tc>
                      <a:txBody>
                        <a:bodyPr/>
                        <a:lstStyle/>
                        <a:p>
                          <a:pPr algn="r"/>
                          <a:r>
                            <a:rPr lang="en-ZA" sz="1000">
                              <a:effectLst/>
                            </a:rPr>
                            <a:t>0.6490</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64</a:t>
                          </a:r>
                        </a:p>
                      </a:txBody>
                      <a:tcPr marL="47625" marR="47625" marT="38100" marB="38100" anchor="ctr"/>
                    </a:tc>
                    <a:tc>
                      <a:txBody>
                        <a:bodyPr/>
                        <a:lstStyle/>
                        <a:p>
                          <a:r>
                            <a:rPr lang="en-ZA" sz="1000">
                              <a:effectLst/>
                            </a:rPr>
                            <a:t>Croatia</a:t>
                          </a:r>
                        </a:p>
                      </a:txBody>
                      <a:tcPr marL="47625" marR="47625" marT="38100" marB="38100" anchor="ctr"/>
                    </a:tc>
                    <a:tc>
                      <a:txBody>
                        <a:bodyPr/>
                        <a:lstStyle/>
                        <a:p>
                          <a:pPr algn="r"/>
                          <a:r>
                            <a:rPr lang="en-ZA" sz="1000">
                              <a:effectLst/>
                            </a:rPr>
                            <a:t>0.6483</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65</a:t>
                          </a:r>
                        </a:p>
                      </a:txBody>
                      <a:tcPr marL="47625" marR="47625" marT="38100" marB="38100" anchor="ctr"/>
                    </a:tc>
                    <a:tc>
                      <a:txBody>
                        <a:bodyPr/>
                        <a:lstStyle/>
                        <a:p>
                          <a:r>
                            <a:rPr lang="en-ZA" sz="1000">
                              <a:effectLst/>
                            </a:rPr>
                            <a:t>Malta</a:t>
                          </a:r>
                        </a:p>
                      </a:txBody>
                      <a:tcPr marL="47625" marR="47625" marT="38100" marB="38100" anchor="ctr"/>
                    </a:tc>
                    <a:tc>
                      <a:txBody>
                        <a:bodyPr/>
                        <a:lstStyle/>
                        <a:p>
                          <a:pPr algn="r"/>
                          <a:r>
                            <a:rPr lang="en-ZA" sz="1000">
                              <a:effectLst/>
                            </a:rPr>
                            <a:t>0.6428</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66</a:t>
                          </a:r>
                        </a:p>
                      </a:txBody>
                      <a:tcPr marL="47625" marR="47625" marT="38100" marB="38100" anchor="ctr"/>
                    </a:tc>
                    <a:tc>
                      <a:txBody>
                        <a:bodyPr/>
                        <a:lstStyle/>
                        <a:p>
                          <a:r>
                            <a:rPr lang="en-ZA" sz="1000">
                              <a:effectLst/>
                            </a:rPr>
                            <a:t>Tajikistan</a:t>
                          </a:r>
                        </a:p>
                      </a:txBody>
                      <a:tcPr marL="47625" marR="47625" marT="38100" marB="38100" anchor="ctr"/>
                    </a:tc>
                    <a:tc>
                      <a:txBody>
                        <a:bodyPr/>
                        <a:lstStyle/>
                        <a:p>
                          <a:pPr algn="r"/>
                          <a:r>
                            <a:rPr lang="en-ZA" sz="1000">
                              <a:effectLst/>
                            </a:rPr>
                            <a:t>0.6423</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67</a:t>
                          </a:r>
                        </a:p>
                      </a:txBody>
                      <a:tcPr marL="47625" marR="47625" marT="38100" marB="38100" anchor="ctr"/>
                    </a:tc>
                    <a:tc>
                      <a:txBody>
                        <a:bodyPr/>
                        <a:lstStyle/>
                        <a:p>
                          <a:r>
                            <a:rPr lang="en-ZA" sz="1000">
                              <a:effectLst/>
                            </a:rPr>
                            <a:t>Cyprus</a:t>
                          </a:r>
                        </a:p>
                      </a:txBody>
                      <a:tcPr marL="47625" marR="47625" marT="38100" marB="38100" anchor="ctr"/>
                    </a:tc>
                    <a:tc>
                      <a:txBody>
                        <a:bodyPr/>
                        <a:lstStyle/>
                        <a:p>
                          <a:pPr algn="r"/>
                          <a:r>
                            <a:rPr lang="en-ZA" sz="1000">
                              <a:effectLst/>
                            </a:rPr>
                            <a:t>0.6389</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68</a:t>
                          </a:r>
                        </a:p>
                      </a:txBody>
                      <a:tcPr marL="47625" marR="47625" marT="38100" marB="38100" anchor="ctr"/>
                    </a:tc>
                    <a:tc>
                      <a:txBody>
                        <a:bodyPr/>
                        <a:lstStyle/>
                        <a:p>
                          <a:r>
                            <a:rPr lang="en-ZA" sz="1000">
                              <a:effectLst/>
                            </a:rPr>
                            <a:t>North Macedonia</a:t>
                          </a:r>
                        </a:p>
                      </a:txBody>
                      <a:tcPr marL="47625" marR="47625" marT="38100" marB="38100" anchor="ctr"/>
                    </a:tc>
                    <a:tc>
                      <a:txBody>
                        <a:bodyPr/>
                        <a:lstStyle/>
                        <a:p>
                          <a:pPr algn="r"/>
                          <a:r>
                            <a:rPr lang="en-ZA" sz="1000">
                              <a:effectLst/>
                            </a:rPr>
                            <a:t>0.6288</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69</a:t>
                          </a:r>
                        </a:p>
                      </a:txBody>
                      <a:tcPr marL="47625" marR="47625" marT="38100" marB="38100" anchor="ctr"/>
                    </a:tc>
                    <a:tc>
                      <a:txBody>
                        <a:bodyPr/>
                        <a:lstStyle/>
                        <a:p>
                          <a:r>
                            <a:rPr lang="en-ZA" sz="1000">
                              <a:effectLst/>
                            </a:rPr>
                            <a:t>Bolivia</a:t>
                          </a:r>
                        </a:p>
                      </a:txBody>
                      <a:tcPr marL="47625" marR="47625" marT="38100" marB="38100" anchor="ctr"/>
                    </a:tc>
                    <a:tc>
                      <a:txBody>
                        <a:bodyPr/>
                        <a:lstStyle/>
                        <a:p>
                          <a:pPr algn="r"/>
                          <a:r>
                            <a:rPr lang="en-ZA" sz="1000">
                              <a:effectLst/>
                            </a:rPr>
                            <a:t>0.6228</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70</a:t>
                          </a:r>
                        </a:p>
                      </a:txBody>
                      <a:tcPr marL="47625" marR="47625" marT="38100" marB="38100" anchor="ctr"/>
                    </a:tc>
                    <a:tc>
                      <a:txBody>
                        <a:bodyPr/>
                        <a:lstStyle/>
                        <a:p>
                          <a:r>
                            <a:rPr lang="en-ZA" sz="1000">
                              <a:effectLst/>
                            </a:rPr>
                            <a:t>Peru</a:t>
                          </a:r>
                        </a:p>
                      </a:txBody>
                      <a:tcPr marL="47625" marR="47625" marT="38100" marB="38100" anchor="ctr"/>
                    </a:tc>
                    <a:tc>
                      <a:txBody>
                        <a:bodyPr/>
                        <a:lstStyle/>
                        <a:p>
                          <a:pPr algn="r"/>
                          <a:r>
                            <a:rPr lang="en-ZA" sz="1000">
                              <a:effectLst/>
                            </a:rPr>
                            <a:t>0.6193</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71</a:t>
                          </a:r>
                        </a:p>
                      </a:txBody>
                      <a:tcPr marL="47625" marR="47625" marT="38100" marB="38100" anchor="ctr"/>
                    </a:tc>
                    <a:tc>
                      <a:txBody>
                        <a:bodyPr/>
                        <a:lstStyle/>
                        <a:p>
                          <a:r>
                            <a:rPr lang="en-ZA" sz="1000">
                              <a:effectLst/>
                            </a:rPr>
                            <a:t>Slovakia</a:t>
                          </a:r>
                        </a:p>
                      </a:txBody>
                      <a:tcPr marL="47625" marR="47625" marT="38100" marB="38100" anchor="ctr"/>
                    </a:tc>
                    <a:tc>
                      <a:txBody>
                        <a:bodyPr/>
                        <a:lstStyle/>
                        <a:p>
                          <a:pPr algn="r"/>
                          <a:r>
                            <a:rPr lang="en-ZA" sz="1000">
                              <a:effectLst/>
                            </a:rPr>
                            <a:t>0.6107</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72</a:t>
                          </a:r>
                        </a:p>
                      </a:txBody>
                      <a:tcPr marL="47625" marR="47625" marT="38100" marB="38100" anchor="ctr"/>
                    </a:tc>
                    <a:tc>
                      <a:txBody>
                        <a:bodyPr/>
                        <a:lstStyle/>
                        <a:p>
                          <a:r>
                            <a:rPr lang="en-ZA" sz="1000">
                              <a:effectLst/>
                            </a:rPr>
                            <a:t>Kyrgyzstan</a:t>
                          </a:r>
                        </a:p>
                      </a:txBody>
                      <a:tcPr marL="47625" marR="47625" marT="38100" marB="38100" anchor="ctr"/>
                    </a:tc>
                    <a:tc>
                      <a:txBody>
                        <a:bodyPr/>
                        <a:lstStyle/>
                        <a:p>
                          <a:pPr algn="r"/>
                          <a:r>
                            <a:rPr lang="en-ZA" sz="1000">
                              <a:effectLst/>
                            </a:rPr>
                            <a:t>0.6101</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73</a:t>
                          </a:r>
                        </a:p>
                      </a:txBody>
                      <a:tcPr marL="47625" marR="47625" marT="38100" marB="38100" anchor="ctr"/>
                    </a:tc>
                    <a:tc>
                      <a:txBody>
                        <a:bodyPr/>
                        <a:lstStyle/>
                        <a:p>
                          <a:r>
                            <a:rPr lang="en-ZA" sz="1000">
                              <a:effectLst/>
                            </a:rPr>
                            <a:t>Iran</a:t>
                          </a:r>
                        </a:p>
                      </a:txBody>
                      <a:tcPr marL="47625" marR="47625" marT="38100" marB="38100" anchor="ctr"/>
                    </a:tc>
                    <a:tc>
                      <a:txBody>
                        <a:bodyPr/>
                        <a:lstStyle/>
                        <a:p>
                          <a:pPr algn="r"/>
                          <a:r>
                            <a:rPr lang="en-ZA" sz="1000">
                              <a:effectLst/>
                            </a:rPr>
                            <a:t>0.6069</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74</a:t>
                          </a:r>
                        </a:p>
                      </a:txBody>
                      <a:tcPr marL="47625" marR="47625" marT="38100" marB="38100" anchor="ctr"/>
                    </a:tc>
                    <a:tc>
                      <a:txBody>
                        <a:bodyPr/>
                        <a:lstStyle/>
                        <a:p>
                          <a:r>
                            <a:rPr lang="en-ZA" sz="1000">
                              <a:effectLst/>
                            </a:rPr>
                            <a:t>Czech Republic</a:t>
                          </a:r>
                        </a:p>
                      </a:txBody>
                      <a:tcPr marL="47625" marR="47625" marT="38100" marB="38100" anchor="ctr"/>
                    </a:tc>
                    <a:tc>
                      <a:txBody>
                        <a:bodyPr/>
                        <a:lstStyle/>
                        <a:p>
                          <a:pPr algn="r"/>
                          <a:r>
                            <a:rPr lang="en-ZA" sz="1000">
                              <a:effectLst/>
                            </a:rPr>
                            <a:t>0.6065</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75</a:t>
                          </a:r>
                        </a:p>
                      </a:txBody>
                      <a:tcPr marL="47625" marR="47625" marT="38100" marB="38100" anchor="ctr"/>
                    </a:tc>
                    <a:tc>
                      <a:txBody>
                        <a:bodyPr/>
                        <a:lstStyle/>
                        <a:p>
                          <a:r>
                            <a:rPr lang="en-ZA" sz="1000">
                              <a:effectLst/>
                            </a:rPr>
                            <a:t>Estonia</a:t>
                          </a:r>
                        </a:p>
                      </a:txBody>
                      <a:tcPr marL="47625" marR="47625" marT="38100" marB="38100" anchor="ctr"/>
                    </a:tc>
                    <a:tc>
                      <a:txBody>
                        <a:bodyPr/>
                        <a:lstStyle/>
                        <a:p>
                          <a:pPr algn="r"/>
                          <a:r>
                            <a:rPr lang="en-ZA" sz="1000">
                              <a:effectLst/>
                            </a:rPr>
                            <a:t>0.5693</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76</a:t>
                          </a:r>
                        </a:p>
                      </a:txBody>
                      <a:tcPr marL="47625" marR="47625" marT="38100" marB="38100" anchor="ctr"/>
                    </a:tc>
                    <a:tc>
                      <a:txBody>
                        <a:bodyPr/>
                        <a:lstStyle/>
                        <a:p>
                          <a:r>
                            <a:rPr lang="en-ZA" sz="1000">
                              <a:effectLst/>
                            </a:rPr>
                            <a:t>Panama</a:t>
                          </a:r>
                        </a:p>
                      </a:txBody>
                      <a:tcPr marL="47625" marR="47625" marT="38100" marB="38100" anchor="ctr"/>
                    </a:tc>
                    <a:tc>
                      <a:txBody>
                        <a:bodyPr/>
                        <a:lstStyle/>
                        <a:p>
                          <a:pPr algn="r"/>
                          <a:r>
                            <a:rPr lang="en-ZA" sz="1000">
                              <a:effectLst/>
                            </a:rPr>
                            <a:t>0.5683</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77</a:t>
                          </a:r>
                        </a:p>
                      </a:txBody>
                      <a:tcPr marL="47625" marR="47625" marT="38100" marB="38100" anchor="ctr"/>
                    </a:tc>
                    <a:tc>
                      <a:txBody>
                        <a:bodyPr/>
                        <a:lstStyle/>
                        <a:p>
                          <a:r>
                            <a:rPr lang="en-ZA" sz="1000">
                              <a:effectLst/>
                            </a:rPr>
                            <a:t>Nicaragua</a:t>
                          </a:r>
                        </a:p>
                      </a:txBody>
                      <a:tcPr marL="47625" marR="47625" marT="38100" marB="38100" anchor="ctr"/>
                    </a:tc>
                    <a:tc>
                      <a:txBody>
                        <a:bodyPr/>
                        <a:lstStyle/>
                        <a:p>
                          <a:pPr algn="r"/>
                          <a:r>
                            <a:rPr lang="en-ZA" sz="1000">
                              <a:effectLst/>
                            </a:rPr>
                            <a:t>0.5558</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78</a:t>
                          </a:r>
                        </a:p>
                      </a:txBody>
                      <a:tcPr marL="47625" marR="47625" marT="38100" marB="38100" anchor="ctr"/>
                    </a:tc>
                    <a:tc>
                      <a:txBody>
                        <a:bodyPr/>
                        <a:lstStyle/>
                        <a:p>
                          <a:r>
                            <a:rPr lang="en-ZA" sz="1000">
                              <a:effectLst/>
                            </a:rPr>
                            <a:t>Taiwan</a:t>
                          </a:r>
                        </a:p>
                      </a:txBody>
                      <a:tcPr marL="47625" marR="47625" marT="38100" marB="38100" anchor="ctr"/>
                    </a:tc>
                    <a:tc>
                      <a:txBody>
                        <a:bodyPr/>
                        <a:lstStyle/>
                        <a:p>
                          <a:pPr algn="r"/>
                          <a:r>
                            <a:rPr lang="en-ZA" sz="1000">
                              <a:effectLst/>
                            </a:rPr>
                            <a:t>0.5489</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79</a:t>
                          </a:r>
                        </a:p>
                      </a:txBody>
                      <a:tcPr marL="47625" marR="47625" marT="38100" marB="38100" anchor="ctr"/>
                    </a:tc>
                    <a:tc>
                      <a:txBody>
                        <a:bodyPr/>
                        <a:lstStyle/>
                        <a:p>
                          <a:r>
                            <a:rPr lang="en-ZA" sz="1000">
                              <a:effectLst/>
                            </a:rPr>
                            <a:t>Singapore</a:t>
                          </a:r>
                        </a:p>
                      </a:txBody>
                      <a:tcPr marL="47625" marR="47625" marT="38100" marB="38100" anchor="ctr"/>
                    </a:tc>
                    <a:tc>
                      <a:txBody>
                        <a:bodyPr/>
                        <a:lstStyle/>
                        <a:p>
                          <a:pPr algn="r"/>
                          <a:r>
                            <a:rPr lang="en-ZA" sz="1000">
                              <a:effectLst/>
                            </a:rPr>
                            <a:t>0.5417</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80</a:t>
                          </a:r>
                        </a:p>
                      </a:txBody>
                      <a:tcPr marL="47625" marR="47625" marT="38100" marB="38100" anchor="ctr"/>
                    </a:tc>
                    <a:tc>
                      <a:txBody>
                        <a:bodyPr/>
                        <a:lstStyle/>
                        <a:p>
                          <a:r>
                            <a:rPr lang="en-ZA" sz="1000">
                              <a:effectLst/>
                            </a:rPr>
                            <a:t>Jamaica</a:t>
                          </a:r>
                        </a:p>
                      </a:txBody>
                      <a:tcPr marL="47625" marR="47625" marT="38100" marB="38100" anchor="ctr"/>
                    </a:tc>
                    <a:tc>
                      <a:txBody>
                        <a:bodyPr/>
                        <a:lstStyle/>
                        <a:p>
                          <a:pPr algn="r"/>
                          <a:r>
                            <a:rPr lang="en-ZA" sz="1000">
                              <a:effectLst/>
                            </a:rPr>
                            <a:t>0.5363</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81</a:t>
                          </a:r>
                        </a:p>
                      </a:txBody>
                      <a:tcPr marL="47625" marR="47625" marT="38100" marB="38100" anchor="ctr"/>
                    </a:tc>
                    <a:tc>
                      <a:txBody>
                        <a:bodyPr/>
                        <a:lstStyle/>
                        <a:p>
                          <a:r>
                            <a:rPr lang="en-ZA" sz="1000">
                              <a:effectLst/>
                            </a:rPr>
                            <a:t>Cuba</a:t>
                          </a:r>
                        </a:p>
                      </a:txBody>
                      <a:tcPr marL="47625" marR="47625" marT="38100" marB="38100" anchor="ctr"/>
                    </a:tc>
                    <a:tc>
                      <a:txBody>
                        <a:bodyPr/>
                        <a:lstStyle/>
                        <a:p>
                          <a:pPr algn="r"/>
                          <a:r>
                            <a:rPr lang="en-ZA" sz="1000">
                              <a:effectLst/>
                            </a:rPr>
                            <a:t>0.5278</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82</a:t>
                          </a:r>
                        </a:p>
                      </a:txBody>
                      <a:tcPr marL="47625" marR="47625" marT="38100" marB="38100" anchor="ctr"/>
                    </a:tc>
                    <a:tc>
                      <a:txBody>
                        <a:bodyPr/>
                        <a:lstStyle/>
                        <a:p>
                          <a:r>
                            <a:rPr lang="en-ZA" sz="1000">
                              <a:effectLst/>
                            </a:rPr>
                            <a:t>Gibraltar</a:t>
                          </a:r>
                        </a:p>
                      </a:txBody>
                      <a:tcPr marL="47625" marR="47625" marT="38100" marB="38100" anchor="ctr"/>
                    </a:tc>
                    <a:tc>
                      <a:txBody>
                        <a:bodyPr/>
                        <a:lstStyle/>
                        <a:p>
                          <a:pPr algn="r"/>
                          <a:r>
                            <a:rPr lang="en-ZA" sz="1000">
                              <a:effectLst/>
                            </a:rPr>
                            <a:t>0.5226</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83</a:t>
                          </a:r>
                        </a:p>
                      </a:txBody>
                      <a:tcPr marL="47625" marR="47625" marT="38100" marB="38100" anchor="ctr"/>
                    </a:tc>
                    <a:tc>
                      <a:txBody>
                        <a:bodyPr/>
                        <a:lstStyle/>
                        <a:p>
                          <a:r>
                            <a:rPr lang="en-ZA" sz="1000">
                              <a:effectLst/>
                            </a:rPr>
                            <a:t>Suriname</a:t>
                          </a:r>
                        </a:p>
                      </a:txBody>
                      <a:tcPr marL="47625" marR="47625" marT="38100" marB="38100" anchor="ctr"/>
                    </a:tc>
                    <a:tc>
                      <a:txBody>
                        <a:bodyPr/>
                        <a:lstStyle/>
                        <a:p>
                          <a:pPr algn="r"/>
                          <a:r>
                            <a:rPr lang="en-ZA" sz="1000">
                              <a:effectLst/>
                            </a:rPr>
                            <a:t>0.5069</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84</a:t>
                          </a:r>
                        </a:p>
                      </a:txBody>
                      <a:tcPr marL="47625" marR="47625" marT="38100" marB="38100" anchor="ctr"/>
                    </a:tc>
                    <a:tc>
                      <a:txBody>
                        <a:bodyPr/>
                        <a:lstStyle/>
                        <a:p>
                          <a:r>
                            <a:rPr lang="en-ZA" sz="1000">
                              <a:effectLst/>
                            </a:rPr>
                            <a:t>Ecuador</a:t>
                          </a:r>
                        </a:p>
                      </a:txBody>
                      <a:tcPr marL="47625" marR="47625" marT="38100" marB="38100" anchor="ctr"/>
                    </a:tc>
                    <a:tc>
                      <a:txBody>
                        <a:bodyPr/>
                        <a:lstStyle/>
                        <a:p>
                          <a:pPr algn="r"/>
                          <a:r>
                            <a:rPr lang="en-ZA" sz="1000" dirty="0">
                              <a:effectLst/>
                            </a:rPr>
                            <a:t>0.4927</a:t>
                          </a:r>
                        </a:p>
                      </a:txBody>
                      <a:tcPr marL="47625" marR="47625" marT="38100" marB="38100" anchor="ctr"/>
                    </a:tc>
                    <a:extLst>
                      <a:ext uri="{0D108BD9-81ED-4DB2-BD59-A6C34878D82A}">
                        <a16:rowId xmlns:a16="http://schemas.microsoft.com/office/drawing/2014/main" val="292899096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2" name="Table 7">
                <a:extLst>
                  <a:ext uri="{FF2B5EF4-FFF2-40B4-BE49-F238E27FC236}">
                    <a16:creationId xmlns:a16="http://schemas.microsoft.com/office/drawing/2014/main" id="{08FE8EE0-F9F3-0C13-B384-8978DC8CDB97}"/>
                  </a:ext>
                </a:extLst>
              </p:cNvPr>
              <p:cNvGraphicFramePr>
                <a:graphicFrameLocks noGrp="1"/>
              </p:cNvGraphicFramePr>
              <p:nvPr>
                <p:extLst>
                  <p:ext uri="{D42A27DB-BD31-4B8C-83A1-F6EECF244321}">
                    <p14:modId xmlns:p14="http://schemas.microsoft.com/office/powerpoint/2010/main" val="3273128588"/>
                  </p:ext>
                </p:extLst>
              </p:nvPr>
            </p:nvGraphicFramePr>
            <p:xfrm>
              <a:off x="9491003" y="6490"/>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14:m>
                            <m:oMathPara xmlns:m="http://schemas.openxmlformats.org/officeDocument/2006/math">
                              <m:oMathParaPr>
                                <m:jc m:val="centerGroup"/>
                              </m:oMathParaPr>
                              <m:oMath xmlns:m="http://schemas.openxmlformats.org/officeDocument/2006/math">
                                <m:sSup>
                                  <m:sSupPr>
                                    <m:ctrlPr>
                                      <a:rPr lang="en-US" sz="1000" b="1" i="1" smtClean="0">
                                        <a:latin typeface="Cambria Math" panose="02040503050406030204" pitchFamily="18" charset="0"/>
                                      </a:rPr>
                                    </m:ctrlPr>
                                  </m:sSupPr>
                                  <m:e>
                                    <m:r>
                                      <a:rPr lang="en-US" sz="1000" b="1" i="1" smtClean="0">
                                        <a:latin typeface="Cambria Math" panose="02040503050406030204" pitchFamily="18" charset="0"/>
                                      </a:rPr>
                                      <m:t>𝑹</m:t>
                                    </m:r>
                                  </m:e>
                                  <m:sup>
                                    <m:r>
                                      <a:rPr lang="en-US" sz="1000" b="1" i="1" smtClean="0">
                                        <a:latin typeface="Cambria Math" panose="02040503050406030204" pitchFamily="18" charset="0"/>
                                      </a:rPr>
                                      <m:t>𝟐</m:t>
                                    </m:r>
                                  </m:sup>
                                </m:sSup>
                              </m:oMath>
                            </m:oMathPara>
                          </a14:m>
                          <a:endParaRPr lang="en-US" sz="1000" dirty="0"/>
                        </a:p>
                      </a:txBody>
                      <a:tcPr/>
                    </a:tc>
                    <a:extLst>
                      <a:ext uri="{0D108BD9-81ED-4DB2-BD59-A6C34878D82A}">
                        <a16:rowId xmlns:a16="http://schemas.microsoft.com/office/drawing/2014/main" val="1098132759"/>
                      </a:ext>
                    </a:extLst>
                  </a:tr>
                  <a:tr h="235596">
                    <a:tc>
                      <a:txBody>
                        <a:bodyPr/>
                        <a:lstStyle/>
                        <a:p>
                          <a:pPr algn="r"/>
                          <a:r>
                            <a:rPr lang="en-ZA" sz="1000" b="1">
                              <a:solidFill>
                                <a:srgbClr val="000000"/>
                              </a:solidFill>
                              <a:effectLst/>
                            </a:rPr>
                            <a:t>85</a:t>
                          </a:r>
                        </a:p>
                      </a:txBody>
                      <a:tcPr marL="47625" marR="47625" marT="38100" marB="38100" anchor="ctr"/>
                    </a:tc>
                    <a:tc>
                      <a:txBody>
                        <a:bodyPr/>
                        <a:lstStyle/>
                        <a:p>
                          <a:r>
                            <a:rPr lang="en-ZA" sz="1000">
                              <a:effectLst/>
                            </a:rPr>
                            <a:t>Oman</a:t>
                          </a:r>
                        </a:p>
                      </a:txBody>
                      <a:tcPr marL="47625" marR="47625" marT="38100" marB="38100" anchor="ctr"/>
                    </a:tc>
                    <a:tc>
                      <a:txBody>
                        <a:bodyPr/>
                        <a:lstStyle/>
                        <a:p>
                          <a:pPr algn="r"/>
                          <a:r>
                            <a:rPr lang="en-ZA" sz="1000" dirty="0">
                              <a:effectLst/>
                            </a:rPr>
                            <a:t>0.4613</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86</a:t>
                          </a:r>
                        </a:p>
                      </a:txBody>
                      <a:tcPr marL="47625" marR="47625" marT="38100" marB="38100" anchor="ctr"/>
                    </a:tc>
                    <a:tc>
                      <a:txBody>
                        <a:bodyPr/>
                        <a:lstStyle/>
                        <a:p>
                          <a:r>
                            <a:rPr lang="en-ZA" sz="1000">
                              <a:effectLst/>
                            </a:rPr>
                            <a:t>Luxembourg</a:t>
                          </a:r>
                        </a:p>
                      </a:txBody>
                      <a:tcPr marL="47625" marR="47625" marT="38100" marB="38100" anchor="ctr"/>
                    </a:tc>
                    <a:tc>
                      <a:txBody>
                        <a:bodyPr/>
                        <a:lstStyle/>
                        <a:p>
                          <a:pPr algn="r"/>
                          <a:r>
                            <a:rPr lang="en-ZA" sz="1000">
                              <a:effectLst/>
                            </a:rPr>
                            <a:t>0.4552</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87</a:t>
                          </a:r>
                        </a:p>
                      </a:txBody>
                      <a:tcPr marL="47625" marR="47625" marT="38100" marB="38100" anchor="ctr"/>
                    </a:tc>
                    <a:tc>
                      <a:txBody>
                        <a:bodyPr/>
                        <a:lstStyle/>
                        <a:p>
                          <a:r>
                            <a:rPr lang="en-ZA" sz="1000">
                              <a:effectLst/>
                            </a:rPr>
                            <a:t>Thailand</a:t>
                          </a:r>
                        </a:p>
                      </a:txBody>
                      <a:tcPr marL="47625" marR="47625" marT="38100" marB="38100" anchor="ctr"/>
                    </a:tc>
                    <a:tc>
                      <a:txBody>
                        <a:bodyPr/>
                        <a:lstStyle/>
                        <a:p>
                          <a:pPr algn="r"/>
                          <a:r>
                            <a:rPr lang="en-ZA" sz="1000">
                              <a:effectLst/>
                            </a:rPr>
                            <a:t>0.4493</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88</a:t>
                          </a:r>
                        </a:p>
                      </a:txBody>
                      <a:tcPr marL="47625" marR="47625" marT="38100" marB="38100" anchor="ctr"/>
                    </a:tc>
                    <a:tc>
                      <a:txBody>
                        <a:bodyPr/>
                        <a:lstStyle/>
                        <a:p>
                          <a:r>
                            <a:rPr lang="en-ZA" sz="1000">
                              <a:effectLst/>
                            </a:rPr>
                            <a:t>Montenegro</a:t>
                          </a:r>
                        </a:p>
                      </a:txBody>
                      <a:tcPr marL="47625" marR="47625" marT="38100" marB="38100" anchor="ctr"/>
                    </a:tc>
                    <a:tc>
                      <a:txBody>
                        <a:bodyPr/>
                        <a:lstStyle/>
                        <a:p>
                          <a:pPr algn="r"/>
                          <a:r>
                            <a:rPr lang="en-ZA" sz="1000">
                              <a:effectLst/>
                            </a:rPr>
                            <a:t>0.4423</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89</a:t>
                          </a:r>
                        </a:p>
                      </a:txBody>
                      <a:tcPr marL="47625" marR="47625" marT="38100" marB="38100" anchor="ctr"/>
                    </a:tc>
                    <a:tc>
                      <a:txBody>
                        <a:bodyPr/>
                        <a:lstStyle/>
                        <a:p>
                          <a:r>
                            <a:rPr lang="en-ZA" sz="1000">
                              <a:effectLst/>
                            </a:rPr>
                            <a:t>Dominican Republic</a:t>
                          </a:r>
                        </a:p>
                      </a:txBody>
                      <a:tcPr marL="47625" marR="47625" marT="38100" marB="38100" anchor="ctr"/>
                    </a:tc>
                    <a:tc>
                      <a:txBody>
                        <a:bodyPr/>
                        <a:lstStyle/>
                        <a:p>
                          <a:pPr algn="r"/>
                          <a:r>
                            <a:rPr lang="en-ZA" sz="1000">
                              <a:effectLst/>
                            </a:rPr>
                            <a:t>0.4400</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90</a:t>
                          </a:r>
                        </a:p>
                      </a:txBody>
                      <a:tcPr marL="47625" marR="47625" marT="38100" marB="38100" anchor="ctr"/>
                    </a:tc>
                    <a:tc>
                      <a:txBody>
                        <a:bodyPr/>
                        <a:lstStyle/>
                        <a:p>
                          <a:r>
                            <a:rPr lang="en-ZA" sz="1000">
                              <a:effectLst/>
                            </a:rPr>
                            <a:t>Qatar</a:t>
                          </a:r>
                        </a:p>
                      </a:txBody>
                      <a:tcPr marL="47625" marR="47625" marT="38100" marB="38100" anchor="ctr"/>
                    </a:tc>
                    <a:tc>
                      <a:txBody>
                        <a:bodyPr/>
                        <a:lstStyle/>
                        <a:p>
                          <a:pPr algn="r"/>
                          <a:r>
                            <a:rPr lang="en-ZA" sz="1000">
                              <a:effectLst/>
                            </a:rPr>
                            <a:t>0.4110</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91</a:t>
                          </a:r>
                        </a:p>
                      </a:txBody>
                      <a:tcPr marL="47625" marR="47625" marT="38100" marB="38100" anchor="ctr"/>
                    </a:tc>
                    <a:tc>
                      <a:txBody>
                        <a:bodyPr/>
                        <a:lstStyle/>
                        <a:p>
                          <a:r>
                            <a:rPr lang="en-ZA" sz="1000">
                              <a:effectLst/>
                            </a:rPr>
                            <a:t>Kazakhstan</a:t>
                          </a:r>
                        </a:p>
                      </a:txBody>
                      <a:tcPr marL="47625" marR="47625" marT="38100" marB="38100" anchor="ctr"/>
                    </a:tc>
                    <a:tc>
                      <a:txBody>
                        <a:bodyPr/>
                        <a:lstStyle/>
                        <a:p>
                          <a:pPr algn="r"/>
                          <a:r>
                            <a:rPr lang="en-ZA" sz="1000">
                              <a:effectLst/>
                            </a:rPr>
                            <a:t>0.4077</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92</a:t>
                          </a:r>
                        </a:p>
                      </a:txBody>
                      <a:tcPr marL="47625" marR="47625" marT="38100" marB="38100" anchor="ctr"/>
                    </a:tc>
                    <a:tc>
                      <a:txBody>
                        <a:bodyPr/>
                        <a:lstStyle/>
                        <a:p>
                          <a:r>
                            <a:rPr lang="en-ZA" sz="1000">
                              <a:effectLst/>
                            </a:rPr>
                            <a:t>Bermuda</a:t>
                          </a:r>
                        </a:p>
                      </a:txBody>
                      <a:tcPr marL="47625" marR="47625" marT="38100" marB="38100" anchor="ctr"/>
                    </a:tc>
                    <a:tc>
                      <a:txBody>
                        <a:bodyPr/>
                        <a:lstStyle/>
                        <a:p>
                          <a:pPr algn="r"/>
                          <a:r>
                            <a:rPr lang="en-ZA" sz="1000">
                              <a:effectLst/>
                            </a:rPr>
                            <a:t>0.3740</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93</a:t>
                          </a:r>
                        </a:p>
                      </a:txBody>
                      <a:tcPr marL="47625" marR="47625" marT="38100" marB="38100" anchor="ctr"/>
                    </a:tc>
                    <a:tc>
                      <a:txBody>
                        <a:bodyPr/>
                        <a:lstStyle/>
                        <a:p>
                          <a:r>
                            <a:rPr lang="en-ZA" sz="1000">
                              <a:effectLst/>
                            </a:rPr>
                            <a:t>Cape Verde</a:t>
                          </a:r>
                        </a:p>
                      </a:txBody>
                      <a:tcPr marL="47625" marR="47625" marT="38100" marB="38100" anchor="ctr"/>
                    </a:tc>
                    <a:tc>
                      <a:txBody>
                        <a:bodyPr/>
                        <a:lstStyle/>
                        <a:p>
                          <a:pPr algn="r"/>
                          <a:r>
                            <a:rPr lang="en-ZA" sz="1000">
                              <a:effectLst/>
                            </a:rPr>
                            <a:t>0.3659</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94</a:t>
                          </a:r>
                        </a:p>
                      </a:txBody>
                      <a:tcPr marL="47625" marR="47625" marT="38100" marB="38100" anchor="ctr"/>
                    </a:tc>
                    <a:tc>
                      <a:txBody>
                        <a:bodyPr/>
                        <a:lstStyle/>
                        <a:p>
                          <a:r>
                            <a:rPr lang="en-ZA" sz="1000">
                              <a:effectLst/>
                            </a:rPr>
                            <a:t>Maldives</a:t>
                          </a:r>
                        </a:p>
                      </a:txBody>
                      <a:tcPr marL="47625" marR="47625" marT="38100" marB="38100" anchor="ctr"/>
                    </a:tc>
                    <a:tc>
                      <a:txBody>
                        <a:bodyPr/>
                        <a:lstStyle/>
                        <a:p>
                          <a:pPr algn="r"/>
                          <a:r>
                            <a:rPr lang="en-ZA" sz="1000">
                              <a:effectLst/>
                            </a:rPr>
                            <a:t>0.3518</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95</a:t>
                          </a:r>
                        </a:p>
                      </a:txBody>
                      <a:tcPr marL="47625" marR="47625" marT="38100" marB="38100" anchor="ctr"/>
                    </a:tc>
                    <a:tc>
                      <a:txBody>
                        <a:bodyPr/>
                        <a:lstStyle/>
                        <a:p>
                          <a:r>
                            <a:rPr lang="en-ZA" sz="1000">
                              <a:effectLst/>
                            </a:rPr>
                            <a:t>Belize</a:t>
                          </a:r>
                        </a:p>
                      </a:txBody>
                      <a:tcPr marL="47625" marR="47625" marT="38100" marB="38100" anchor="ctr"/>
                    </a:tc>
                    <a:tc>
                      <a:txBody>
                        <a:bodyPr/>
                        <a:lstStyle/>
                        <a:p>
                          <a:pPr algn="r"/>
                          <a:r>
                            <a:rPr lang="en-ZA" sz="1000">
                              <a:effectLst/>
                            </a:rPr>
                            <a:t>0.3468</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96</a:t>
                          </a:r>
                        </a:p>
                      </a:txBody>
                      <a:tcPr marL="47625" marR="47625" marT="38100" marB="38100" anchor="ctr"/>
                    </a:tc>
                    <a:tc>
                      <a:txBody>
                        <a:bodyPr/>
                        <a:lstStyle/>
                        <a:p>
                          <a:r>
                            <a:rPr lang="en-ZA" sz="1000">
                              <a:effectLst/>
                            </a:rPr>
                            <a:t>Macao</a:t>
                          </a:r>
                        </a:p>
                      </a:txBody>
                      <a:tcPr marL="47625" marR="47625" marT="38100" marB="38100" anchor="ctr"/>
                    </a:tc>
                    <a:tc>
                      <a:txBody>
                        <a:bodyPr/>
                        <a:lstStyle/>
                        <a:p>
                          <a:pPr algn="r"/>
                          <a:r>
                            <a:rPr lang="en-ZA" sz="1000">
                              <a:effectLst/>
                            </a:rPr>
                            <a:t>0.3448</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97</a:t>
                          </a:r>
                        </a:p>
                      </a:txBody>
                      <a:tcPr marL="47625" marR="47625" marT="38100" marB="38100" anchor="ctr"/>
                    </a:tc>
                    <a:tc>
                      <a:txBody>
                        <a:bodyPr/>
                        <a:lstStyle/>
                        <a:p>
                          <a:r>
                            <a:rPr lang="en-ZA" sz="1000">
                              <a:effectLst/>
                            </a:rPr>
                            <a:t>Barbados</a:t>
                          </a:r>
                        </a:p>
                      </a:txBody>
                      <a:tcPr marL="47625" marR="47625" marT="38100" marB="38100" anchor="ctr"/>
                    </a:tc>
                    <a:tc>
                      <a:txBody>
                        <a:bodyPr/>
                        <a:lstStyle/>
                        <a:p>
                          <a:pPr algn="r"/>
                          <a:r>
                            <a:rPr lang="en-ZA" sz="1000">
                              <a:effectLst/>
                            </a:rPr>
                            <a:t>0.3399</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98</a:t>
                          </a:r>
                        </a:p>
                      </a:txBody>
                      <a:tcPr marL="47625" marR="47625" marT="38100" marB="38100" anchor="ctr"/>
                    </a:tc>
                    <a:tc>
                      <a:txBody>
                        <a:bodyPr/>
                        <a:lstStyle/>
                        <a:p>
                          <a:r>
                            <a:rPr lang="en-ZA" sz="1000">
                              <a:effectLst/>
                            </a:rPr>
                            <a:t>Faroe Islands</a:t>
                          </a:r>
                        </a:p>
                      </a:txBody>
                      <a:tcPr marL="47625" marR="47625" marT="38100" marB="38100" anchor="ctr"/>
                    </a:tc>
                    <a:tc>
                      <a:txBody>
                        <a:bodyPr/>
                        <a:lstStyle/>
                        <a:p>
                          <a:pPr algn="r"/>
                          <a:r>
                            <a:rPr lang="en-ZA" sz="1000">
                              <a:effectLst/>
                            </a:rPr>
                            <a:t>0.3372</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99</a:t>
                          </a:r>
                        </a:p>
                      </a:txBody>
                      <a:tcPr marL="47625" marR="47625" marT="38100" marB="38100" anchor="ctr"/>
                    </a:tc>
                    <a:tc>
                      <a:txBody>
                        <a:bodyPr/>
                        <a:lstStyle/>
                        <a:p>
                          <a:r>
                            <a:rPr lang="en-ZA" sz="1000">
                              <a:effectLst/>
                            </a:rPr>
                            <a:t>Monaco</a:t>
                          </a:r>
                        </a:p>
                      </a:txBody>
                      <a:tcPr marL="47625" marR="47625" marT="38100" marB="38100" anchor="ctr"/>
                    </a:tc>
                    <a:tc>
                      <a:txBody>
                        <a:bodyPr/>
                        <a:lstStyle/>
                        <a:p>
                          <a:pPr algn="r"/>
                          <a:r>
                            <a:rPr lang="en-ZA" sz="1000">
                              <a:effectLst/>
                            </a:rPr>
                            <a:t>0.3231</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100</a:t>
                          </a:r>
                        </a:p>
                      </a:txBody>
                      <a:tcPr marL="47625" marR="47625" marT="38100" marB="38100" anchor="ctr"/>
                    </a:tc>
                    <a:tc>
                      <a:txBody>
                        <a:bodyPr/>
                        <a:lstStyle/>
                        <a:p>
                          <a:r>
                            <a:rPr lang="en-ZA" sz="1000">
                              <a:effectLst/>
                            </a:rPr>
                            <a:t>Mongolia</a:t>
                          </a:r>
                        </a:p>
                      </a:txBody>
                      <a:tcPr marL="47625" marR="47625" marT="38100" marB="38100" anchor="ctr"/>
                    </a:tc>
                    <a:tc>
                      <a:txBody>
                        <a:bodyPr/>
                        <a:lstStyle/>
                        <a:p>
                          <a:pPr algn="r"/>
                          <a:r>
                            <a:rPr lang="en-ZA" sz="1000">
                              <a:effectLst/>
                            </a:rPr>
                            <a:t>0.3182</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101</a:t>
                          </a:r>
                        </a:p>
                      </a:txBody>
                      <a:tcPr marL="47625" marR="47625" marT="38100" marB="38100" anchor="ctr"/>
                    </a:tc>
                    <a:tc>
                      <a:txBody>
                        <a:bodyPr/>
                        <a:lstStyle/>
                        <a:p>
                          <a:r>
                            <a:rPr lang="en-ZA" sz="1000">
                              <a:effectLst/>
                            </a:rPr>
                            <a:t>Brunei</a:t>
                          </a:r>
                        </a:p>
                      </a:txBody>
                      <a:tcPr marL="47625" marR="47625" marT="38100" marB="38100" anchor="ctr"/>
                    </a:tc>
                    <a:tc>
                      <a:txBody>
                        <a:bodyPr/>
                        <a:lstStyle/>
                        <a:p>
                          <a:pPr algn="r"/>
                          <a:r>
                            <a:rPr lang="en-ZA" sz="1000">
                              <a:effectLst/>
                            </a:rPr>
                            <a:t>0.3109</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102</a:t>
                          </a:r>
                        </a:p>
                      </a:txBody>
                      <a:tcPr marL="47625" marR="47625" marT="38100" marB="38100" anchor="ctr"/>
                    </a:tc>
                    <a:tc>
                      <a:txBody>
                        <a:bodyPr/>
                        <a:lstStyle/>
                        <a:p>
                          <a:r>
                            <a:rPr lang="en-ZA" sz="1000">
                              <a:effectLst/>
                            </a:rPr>
                            <a:t>Andorra</a:t>
                          </a:r>
                        </a:p>
                      </a:txBody>
                      <a:tcPr marL="47625" marR="47625" marT="38100" marB="38100" anchor="ctr"/>
                    </a:tc>
                    <a:tc>
                      <a:txBody>
                        <a:bodyPr/>
                        <a:lstStyle/>
                        <a:p>
                          <a:pPr algn="r"/>
                          <a:r>
                            <a:rPr lang="en-ZA" sz="1000">
                              <a:effectLst/>
                            </a:rPr>
                            <a:t>0.3086</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103</a:t>
                          </a:r>
                        </a:p>
                      </a:txBody>
                      <a:tcPr marL="47625" marR="47625" marT="38100" marB="38100" anchor="ctr"/>
                    </a:tc>
                    <a:tc>
                      <a:txBody>
                        <a:bodyPr/>
                        <a:lstStyle/>
                        <a:p>
                          <a:r>
                            <a:rPr lang="en-ZA" sz="1000">
                              <a:effectLst/>
                            </a:rPr>
                            <a:t>Guatemala</a:t>
                          </a:r>
                        </a:p>
                      </a:txBody>
                      <a:tcPr marL="47625" marR="47625" marT="38100" marB="38100" anchor="ctr"/>
                    </a:tc>
                    <a:tc>
                      <a:txBody>
                        <a:bodyPr/>
                        <a:lstStyle/>
                        <a:p>
                          <a:pPr algn="r"/>
                          <a:r>
                            <a:rPr lang="en-ZA" sz="1000">
                              <a:effectLst/>
                            </a:rPr>
                            <a:t>0.3077</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104</a:t>
                          </a:r>
                        </a:p>
                      </a:txBody>
                      <a:tcPr marL="47625" marR="47625" marT="38100" marB="38100" anchor="ctr"/>
                    </a:tc>
                    <a:tc>
                      <a:txBody>
                        <a:bodyPr/>
                        <a:lstStyle/>
                        <a:p>
                          <a:r>
                            <a:rPr lang="en-ZA" sz="1000">
                              <a:effectLst/>
                            </a:rPr>
                            <a:t>French Polynesia</a:t>
                          </a:r>
                        </a:p>
                      </a:txBody>
                      <a:tcPr marL="47625" marR="47625" marT="38100" marB="38100" anchor="ctr"/>
                    </a:tc>
                    <a:tc>
                      <a:txBody>
                        <a:bodyPr/>
                        <a:lstStyle/>
                        <a:p>
                          <a:pPr algn="r"/>
                          <a:r>
                            <a:rPr lang="en-ZA" sz="1000">
                              <a:effectLst/>
                            </a:rPr>
                            <a:t>0.3036</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105</a:t>
                          </a:r>
                        </a:p>
                      </a:txBody>
                      <a:tcPr marL="47625" marR="47625" marT="38100" marB="38100" anchor="ctr"/>
                    </a:tc>
                    <a:tc>
                      <a:txBody>
                        <a:bodyPr/>
                        <a:lstStyle/>
                        <a:p>
                          <a:r>
                            <a:rPr lang="en-ZA" sz="1000">
                              <a:effectLst/>
                            </a:rPr>
                            <a:t>Greenland</a:t>
                          </a:r>
                        </a:p>
                      </a:txBody>
                      <a:tcPr marL="47625" marR="47625" marT="38100" marB="38100" anchor="ctr"/>
                    </a:tc>
                    <a:tc>
                      <a:txBody>
                        <a:bodyPr/>
                        <a:lstStyle/>
                        <a:p>
                          <a:pPr algn="r"/>
                          <a:r>
                            <a:rPr lang="en-ZA" sz="1000">
                              <a:effectLst/>
                            </a:rPr>
                            <a:t>0.2661</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106</a:t>
                          </a:r>
                        </a:p>
                      </a:txBody>
                      <a:tcPr marL="47625" marR="47625" marT="38100" marB="38100" anchor="ctr"/>
                    </a:tc>
                    <a:tc>
                      <a:txBody>
                        <a:bodyPr/>
                        <a:lstStyle/>
                        <a:p>
                          <a:r>
                            <a:rPr lang="en-ZA" sz="1000">
                              <a:effectLst/>
                            </a:rPr>
                            <a:t>Antigua and Barbuda</a:t>
                          </a:r>
                        </a:p>
                      </a:txBody>
                      <a:tcPr marL="47625" marR="47625" marT="38100" marB="38100" anchor="ctr"/>
                    </a:tc>
                    <a:tc>
                      <a:txBody>
                        <a:bodyPr/>
                        <a:lstStyle/>
                        <a:p>
                          <a:pPr algn="r"/>
                          <a:r>
                            <a:rPr lang="en-ZA" sz="1000">
                              <a:effectLst/>
                            </a:rPr>
                            <a:t>0.2630</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107</a:t>
                          </a:r>
                        </a:p>
                      </a:txBody>
                      <a:tcPr marL="47625" marR="47625" marT="38100" marB="38100" anchor="ctr"/>
                    </a:tc>
                    <a:tc>
                      <a:txBody>
                        <a:bodyPr/>
                        <a:lstStyle/>
                        <a:p>
                          <a:r>
                            <a:rPr lang="en-ZA" sz="1000">
                              <a:effectLst/>
                            </a:rPr>
                            <a:t>Saint Kitts and Nevis</a:t>
                          </a:r>
                        </a:p>
                      </a:txBody>
                      <a:tcPr marL="47625" marR="47625" marT="38100" marB="38100" anchor="ctr"/>
                    </a:tc>
                    <a:tc>
                      <a:txBody>
                        <a:bodyPr/>
                        <a:lstStyle/>
                        <a:p>
                          <a:pPr algn="r"/>
                          <a:r>
                            <a:rPr lang="en-ZA" sz="1000">
                              <a:effectLst/>
                            </a:rPr>
                            <a:t>0.2346</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108</a:t>
                          </a:r>
                        </a:p>
                      </a:txBody>
                      <a:tcPr marL="47625" marR="47625" marT="38100" marB="38100" anchor="ctr"/>
                    </a:tc>
                    <a:tc>
                      <a:txBody>
                        <a:bodyPr/>
                        <a:lstStyle/>
                        <a:p>
                          <a:r>
                            <a:rPr lang="en-ZA" sz="1000">
                              <a:effectLst/>
                            </a:rPr>
                            <a:t>Iceland</a:t>
                          </a:r>
                        </a:p>
                      </a:txBody>
                      <a:tcPr marL="47625" marR="47625" marT="38100" marB="38100" anchor="ctr"/>
                    </a:tc>
                    <a:tc>
                      <a:txBody>
                        <a:bodyPr/>
                        <a:lstStyle/>
                        <a:p>
                          <a:pPr algn="r"/>
                          <a:r>
                            <a:rPr lang="en-ZA" sz="1000">
                              <a:effectLst/>
                            </a:rPr>
                            <a:t>0.2166</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109</a:t>
                          </a:r>
                        </a:p>
                      </a:txBody>
                      <a:tcPr marL="47625" marR="47625" marT="38100" marB="38100" anchor="ctr"/>
                    </a:tc>
                    <a:tc>
                      <a:txBody>
                        <a:bodyPr/>
                        <a:lstStyle/>
                        <a:p>
                          <a:r>
                            <a:rPr lang="en-ZA" sz="1000">
                              <a:effectLst/>
                            </a:rPr>
                            <a:t>Aruba</a:t>
                          </a:r>
                        </a:p>
                      </a:txBody>
                      <a:tcPr marL="47625" marR="47625" marT="38100" marB="38100" anchor="ctr"/>
                    </a:tc>
                    <a:tc>
                      <a:txBody>
                        <a:bodyPr/>
                        <a:lstStyle/>
                        <a:p>
                          <a:pPr algn="r"/>
                          <a:r>
                            <a:rPr lang="en-ZA" sz="1000">
                              <a:effectLst/>
                            </a:rPr>
                            <a:t>0.2141</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110</a:t>
                          </a:r>
                        </a:p>
                      </a:txBody>
                      <a:tcPr marL="47625" marR="47625" marT="38100" marB="38100" anchor="ctr"/>
                    </a:tc>
                    <a:tc>
                      <a:txBody>
                        <a:bodyPr/>
                        <a:lstStyle/>
                        <a:p>
                          <a:r>
                            <a:rPr lang="en-ZA" sz="1000">
                              <a:effectLst/>
                            </a:rPr>
                            <a:t>Liechtenstein</a:t>
                          </a:r>
                        </a:p>
                      </a:txBody>
                      <a:tcPr marL="47625" marR="47625" marT="38100" marB="38100" anchor="ctr"/>
                    </a:tc>
                    <a:tc>
                      <a:txBody>
                        <a:bodyPr/>
                        <a:lstStyle/>
                        <a:p>
                          <a:pPr algn="r"/>
                          <a:r>
                            <a:rPr lang="en-ZA" sz="1000">
                              <a:effectLst/>
                            </a:rPr>
                            <a:t>0.2121</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111</a:t>
                          </a:r>
                        </a:p>
                      </a:txBody>
                      <a:tcPr marL="47625" marR="47625" marT="38100" marB="38100" anchor="ctr"/>
                    </a:tc>
                    <a:tc>
                      <a:txBody>
                        <a:bodyPr/>
                        <a:lstStyle/>
                        <a:p>
                          <a:r>
                            <a:rPr lang="en-ZA" sz="1000">
                              <a:effectLst/>
                            </a:rPr>
                            <a:t>Seychelles</a:t>
                          </a:r>
                        </a:p>
                      </a:txBody>
                      <a:tcPr marL="47625" marR="47625" marT="38100" marB="38100" anchor="ctr"/>
                    </a:tc>
                    <a:tc>
                      <a:txBody>
                        <a:bodyPr/>
                        <a:lstStyle/>
                        <a:p>
                          <a:pPr algn="r"/>
                          <a:r>
                            <a:rPr lang="en-ZA" sz="1000">
                              <a:effectLst/>
                            </a:rPr>
                            <a:t>0.2102</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112</a:t>
                          </a:r>
                        </a:p>
                      </a:txBody>
                      <a:tcPr marL="47625" marR="47625" marT="38100" marB="38100" anchor="ctr"/>
                    </a:tc>
                    <a:tc>
                      <a:txBody>
                        <a:bodyPr/>
                        <a:lstStyle/>
                        <a:p>
                          <a:r>
                            <a:rPr lang="en-ZA" sz="1000">
                              <a:effectLst/>
                            </a:rPr>
                            <a:t>San Marino</a:t>
                          </a:r>
                        </a:p>
                      </a:txBody>
                      <a:tcPr marL="47625" marR="47625" marT="38100" marB="38100" anchor="ctr"/>
                    </a:tc>
                    <a:tc>
                      <a:txBody>
                        <a:bodyPr/>
                        <a:lstStyle/>
                        <a:p>
                          <a:pPr algn="r"/>
                          <a:r>
                            <a:rPr lang="en-ZA" sz="1000" dirty="0">
                              <a:effectLst/>
                            </a:rPr>
                            <a:t>0.1094</a:t>
                          </a:r>
                        </a:p>
                      </a:txBody>
                      <a:tcPr marL="47625" marR="47625" marT="38100" marB="38100" anchor="ctr"/>
                    </a:tc>
                    <a:extLst>
                      <a:ext uri="{0D108BD9-81ED-4DB2-BD59-A6C34878D82A}">
                        <a16:rowId xmlns:a16="http://schemas.microsoft.com/office/drawing/2014/main" val="2928990963"/>
                      </a:ext>
                    </a:extLst>
                  </a:tr>
                </a:tbl>
              </a:graphicData>
            </a:graphic>
          </p:graphicFrame>
        </mc:Choice>
        <mc:Fallback>
          <p:graphicFrame>
            <p:nvGraphicFramePr>
              <p:cNvPr id="12" name="Table 7">
                <a:extLst>
                  <a:ext uri="{FF2B5EF4-FFF2-40B4-BE49-F238E27FC236}">
                    <a16:creationId xmlns:a16="http://schemas.microsoft.com/office/drawing/2014/main" id="{08FE8EE0-F9F3-0C13-B384-8978DC8CDB97}"/>
                  </a:ext>
                </a:extLst>
              </p:cNvPr>
              <p:cNvGraphicFramePr>
                <a:graphicFrameLocks noGrp="1"/>
              </p:cNvGraphicFramePr>
              <p:nvPr>
                <p:extLst>
                  <p:ext uri="{D42A27DB-BD31-4B8C-83A1-F6EECF244321}">
                    <p14:modId xmlns:p14="http://schemas.microsoft.com/office/powerpoint/2010/main" val="3273128588"/>
                  </p:ext>
                </p:extLst>
              </p:nvPr>
            </p:nvGraphicFramePr>
            <p:xfrm>
              <a:off x="9491003" y="6490"/>
              <a:ext cx="2700997" cy="6851524"/>
            </p:xfrm>
            <a:graphic>
              <a:graphicData uri="http://schemas.openxmlformats.org/drawingml/2006/table">
                <a:tbl>
                  <a:tblPr firstRow="1" bandRow="1">
                    <a:tableStyleId>{5C22544A-7EE6-4342-B048-85BDC9FD1C3A}</a:tableStyleId>
                  </a:tblPr>
                  <a:tblGrid>
                    <a:gridCol w="319432">
                      <a:extLst>
                        <a:ext uri="{9D8B030D-6E8A-4147-A177-3AD203B41FA5}">
                          <a16:colId xmlns:a16="http://schemas.microsoft.com/office/drawing/2014/main" val="2699528938"/>
                        </a:ext>
                      </a:extLst>
                    </a:gridCol>
                    <a:gridCol w="1481234">
                      <a:extLst>
                        <a:ext uri="{9D8B030D-6E8A-4147-A177-3AD203B41FA5}">
                          <a16:colId xmlns:a16="http://schemas.microsoft.com/office/drawing/2014/main" val="3181176582"/>
                        </a:ext>
                      </a:extLst>
                    </a:gridCol>
                    <a:gridCol w="900331">
                      <a:extLst>
                        <a:ext uri="{9D8B030D-6E8A-4147-A177-3AD203B41FA5}">
                          <a16:colId xmlns:a16="http://schemas.microsoft.com/office/drawing/2014/main" val="2069254389"/>
                        </a:ext>
                      </a:extLst>
                    </a:gridCol>
                  </a:tblGrid>
                  <a:tr h="254836">
                    <a:tc>
                      <a:txBody>
                        <a:bodyPr/>
                        <a:lstStyle/>
                        <a:p>
                          <a:r>
                            <a:rPr lang="en-US" sz="1000" dirty="0"/>
                            <a:t>#</a:t>
                          </a:r>
                        </a:p>
                      </a:txBody>
                      <a:tcPr/>
                    </a:tc>
                    <a:tc>
                      <a:txBody>
                        <a:bodyPr/>
                        <a:lstStyle/>
                        <a:p>
                          <a:r>
                            <a:rPr lang="en-US" sz="1000" dirty="0"/>
                            <a:t>Country</a:t>
                          </a:r>
                        </a:p>
                      </a:txBody>
                      <a:tcPr/>
                    </a:tc>
                    <a:tc>
                      <a:txBody>
                        <a:bodyPr/>
                        <a:lstStyle/>
                        <a:p>
                          <a:endParaRPr lang="en-US"/>
                        </a:p>
                      </a:txBody>
                      <a:tcPr>
                        <a:blipFill>
                          <a:blip r:embed="rId5"/>
                          <a:stretch>
                            <a:fillRect l="-201408" r="-4225" b="-2615000"/>
                          </a:stretch>
                        </a:blipFill>
                      </a:tcPr>
                    </a:tc>
                    <a:extLst>
                      <a:ext uri="{0D108BD9-81ED-4DB2-BD59-A6C34878D82A}">
                        <a16:rowId xmlns:a16="http://schemas.microsoft.com/office/drawing/2014/main" val="1098132759"/>
                      </a:ext>
                    </a:extLst>
                  </a:tr>
                  <a:tr h="235596">
                    <a:tc>
                      <a:txBody>
                        <a:bodyPr/>
                        <a:lstStyle/>
                        <a:p>
                          <a:pPr algn="r"/>
                          <a:r>
                            <a:rPr lang="en-ZA" sz="1000" b="1">
                              <a:solidFill>
                                <a:srgbClr val="000000"/>
                              </a:solidFill>
                              <a:effectLst/>
                            </a:rPr>
                            <a:t>85</a:t>
                          </a:r>
                        </a:p>
                      </a:txBody>
                      <a:tcPr marL="47625" marR="47625" marT="38100" marB="38100" anchor="ctr"/>
                    </a:tc>
                    <a:tc>
                      <a:txBody>
                        <a:bodyPr/>
                        <a:lstStyle/>
                        <a:p>
                          <a:r>
                            <a:rPr lang="en-ZA" sz="1000">
                              <a:effectLst/>
                            </a:rPr>
                            <a:t>Oman</a:t>
                          </a:r>
                        </a:p>
                      </a:txBody>
                      <a:tcPr marL="47625" marR="47625" marT="38100" marB="38100" anchor="ctr"/>
                    </a:tc>
                    <a:tc>
                      <a:txBody>
                        <a:bodyPr/>
                        <a:lstStyle/>
                        <a:p>
                          <a:pPr algn="r"/>
                          <a:r>
                            <a:rPr lang="en-ZA" sz="1000" dirty="0">
                              <a:effectLst/>
                            </a:rPr>
                            <a:t>0.4613</a:t>
                          </a:r>
                        </a:p>
                      </a:txBody>
                      <a:tcPr marL="47625" marR="47625" marT="38100" marB="38100" anchor="ctr"/>
                    </a:tc>
                    <a:extLst>
                      <a:ext uri="{0D108BD9-81ED-4DB2-BD59-A6C34878D82A}">
                        <a16:rowId xmlns:a16="http://schemas.microsoft.com/office/drawing/2014/main" val="2436843908"/>
                      </a:ext>
                    </a:extLst>
                  </a:tr>
                  <a:tr h="235596">
                    <a:tc>
                      <a:txBody>
                        <a:bodyPr/>
                        <a:lstStyle/>
                        <a:p>
                          <a:pPr algn="r"/>
                          <a:r>
                            <a:rPr lang="en-ZA" sz="1000" b="1">
                              <a:solidFill>
                                <a:srgbClr val="000000"/>
                              </a:solidFill>
                              <a:effectLst/>
                            </a:rPr>
                            <a:t>86</a:t>
                          </a:r>
                        </a:p>
                      </a:txBody>
                      <a:tcPr marL="47625" marR="47625" marT="38100" marB="38100" anchor="ctr"/>
                    </a:tc>
                    <a:tc>
                      <a:txBody>
                        <a:bodyPr/>
                        <a:lstStyle/>
                        <a:p>
                          <a:r>
                            <a:rPr lang="en-ZA" sz="1000">
                              <a:effectLst/>
                            </a:rPr>
                            <a:t>Luxembourg</a:t>
                          </a:r>
                        </a:p>
                      </a:txBody>
                      <a:tcPr marL="47625" marR="47625" marT="38100" marB="38100" anchor="ctr"/>
                    </a:tc>
                    <a:tc>
                      <a:txBody>
                        <a:bodyPr/>
                        <a:lstStyle/>
                        <a:p>
                          <a:pPr algn="r"/>
                          <a:r>
                            <a:rPr lang="en-ZA" sz="1000">
                              <a:effectLst/>
                            </a:rPr>
                            <a:t>0.4552</a:t>
                          </a:r>
                        </a:p>
                      </a:txBody>
                      <a:tcPr marL="47625" marR="47625" marT="38100" marB="38100" anchor="ctr"/>
                    </a:tc>
                    <a:extLst>
                      <a:ext uri="{0D108BD9-81ED-4DB2-BD59-A6C34878D82A}">
                        <a16:rowId xmlns:a16="http://schemas.microsoft.com/office/drawing/2014/main" val="1221840100"/>
                      </a:ext>
                    </a:extLst>
                  </a:tr>
                  <a:tr h="235596">
                    <a:tc>
                      <a:txBody>
                        <a:bodyPr/>
                        <a:lstStyle/>
                        <a:p>
                          <a:pPr algn="r"/>
                          <a:r>
                            <a:rPr lang="en-ZA" sz="1000" b="1">
                              <a:solidFill>
                                <a:srgbClr val="000000"/>
                              </a:solidFill>
                              <a:effectLst/>
                            </a:rPr>
                            <a:t>87</a:t>
                          </a:r>
                        </a:p>
                      </a:txBody>
                      <a:tcPr marL="47625" marR="47625" marT="38100" marB="38100" anchor="ctr"/>
                    </a:tc>
                    <a:tc>
                      <a:txBody>
                        <a:bodyPr/>
                        <a:lstStyle/>
                        <a:p>
                          <a:r>
                            <a:rPr lang="en-ZA" sz="1000">
                              <a:effectLst/>
                            </a:rPr>
                            <a:t>Thailand</a:t>
                          </a:r>
                        </a:p>
                      </a:txBody>
                      <a:tcPr marL="47625" marR="47625" marT="38100" marB="38100" anchor="ctr"/>
                    </a:tc>
                    <a:tc>
                      <a:txBody>
                        <a:bodyPr/>
                        <a:lstStyle/>
                        <a:p>
                          <a:pPr algn="r"/>
                          <a:r>
                            <a:rPr lang="en-ZA" sz="1000">
                              <a:effectLst/>
                            </a:rPr>
                            <a:t>0.4493</a:t>
                          </a:r>
                        </a:p>
                      </a:txBody>
                      <a:tcPr marL="47625" marR="47625" marT="38100" marB="38100" anchor="ctr"/>
                    </a:tc>
                    <a:extLst>
                      <a:ext uri="{0D108BD9-81ED-4DB2-BD59-A6C34878D82A}">
                        <a16:rowId xmlns:a16="http://schemas.microsoft.com/office/drawing/2014/main" val="3818738027"/>
                      </a:ext>
                    </a:extLst>
                  </a:tr>
                  <a:tr h="235596">
                    <a:tc>
                      <a:txBody>
                        <a:bodyPr/>
                        <a:lstStyle/>
                        <a:p>
                          <a:pPr algn="r"/>
                          <a:r>
                            <a:rPr lang="en-ZA" sz="1000" b="1">
                              <a:solidFill>
                                <a:srgbClr val="000000"/>
                              </a:solidFill>
                              <a:effectLst/>
                            </a:rPr>
                            <a:t>88</a:t>
                          </a:r>
                        </a:p>
                      </a:txBody>
                      <a:tcPr marL="47625" marR="47625" marT="38100" marB="38100" anchor="ctr"/>
                    </a:tc>
                    <a:tc>
                      <a:txBody>
                        <a:bodyPr/>
                        <a:lstStyle/>
                        <a:p>
                          <a:r>
                            <a:rPr lang="en-ZA" sz="1000">
                              <a:effectLst/>
                            </a:rPr>
                            <a:t>Montenegro</a:t>
                          </a:r>
                        </a:p>
                      </a:txBody>
                      <a:tcPr marL="47625" marR="47625" marT="38100" marB="38100" anchor="ctr"/>
                    </a:tc>
                    <a:tc>
                      <a:txBody>
                        <a:bodyPr/>
                        <a:lstStyle/>
                        <a:p>
                          <a:pPr algn="r"/>
                          <a:r>
                            <a:rPr lang="en-ZA" sz="1000">
                              <a:effectLst/>
                            </a:rPr>
                            <a:t>0.4423</a:t>
                          </a:r>
                        </a:p>
                      </a:txBody>
                      <a:tcPr marL="47625" marR="47625" marT="38100" marB="38100" anchor="ctr"/>
                    </a:tc>
                    <a:extLst>
                      <a:ext uri="{0D108BD9-81ED-4DB2-BD59-A6C34878D82A}">
                        <a16:rowId xmlns:a16="http://schemas.microsoft.com/office/drawing/2014/main" val="1455724616"/>
                      </a:ext>
                    </a:extLst>
                  </a:tr>
                  <a:tr h="235596">
                    <a:tc>
                      <a:txBody>
                        <a:bodyPr/>
                        <a:lstStyle/>
                        <a:p>
                          <a:pPr algn="r"/>
                          <a:r>
                            <a:rPr lang="en-ZA" sz="1000" b="1">
                              <a:solidFill>
                                <a:srgbClr val="000000"/>
                              </a:solidFill>
                              <a:effectLst/>
                            </a:rPr>
                            <a:t>89</a:t>
                          </a:r>
                        </a:p>
                      </a:txBody>
                      <a:tcPr marL="47625" marR="47625" marT="38100" marB="38100" anchor="ctr"/>
                    </a:tc>
                    <a:tc>
                      <a:txBody>
                        <a:bodyPr/>
                        <a:lstStyle/>
                        <a:p>
                          <a:r>
                            <a:rPr lang="en-ZA" sz="1000">
                              <a:effectLst/>
                            </a:rPr>
                            <a:t>Dominican Republic</a:t>
                          </a:r>
                        </a:p>
                      </a:txBody>
                      <a:tcPr marL="47625" marR="47625" marT="38100" marB="38100" anchor="ctr"/>
                    </a:tc>
                    <a:tc>
                      <a:txBody>
                        <a:bodyPr/>
                        <a:lstStyle/>
                        <a:p>
                          <a:pPr algn="r"/>
                          <a:r>
                            <a:rPr lang="en-ZA" sz="1000">
                              <a:effectLst/>
                            </a:rPr>
                            <a:t>0.4400</a:t>
                          </a:r>
                        </a:p>
                      </a:txBody>
                      <a:tcPr marL="47625" marR="47625" marT="38100" marB="38100" anchor="ctr"/>
                    </a:tc>
                    <a:extLst>
                      <a:ext uri="{0D108BD9-81ED-4DB2-BD59-A6C34878D82A}">
                        <a16:rowId xmlns:a16="http://schemas.microsoft.com/office/drawing/2014/main" val="4225270505"/>
                      </a:ext>
                    </a:extLst>
                  </a:tr>
                  <a:tr h="235596">
                    <a:tc>
                      <a:txBody>
                        <a:bodyPr/>
                        <a:lstStyle/>
                        <a:p>
                          <a:pPr algn="r"/>
                          <a:r>
                            <a:rPr lang="en-ZA" sz="1000" b="1">
                              <a:solidFill>
                                <a:srgbClr val="000000"/>
                              </a:solidFill>
                              <a:effectLst/>
                            </a:rPr>
                            <a:t>90</a:t>
                          </a:r>
                        </a:p>
                      </a:txBody>
                      <a:tcPr marL="47625" marR="47625" marT="38100" marB="38100" anchor="ctr"/>
                    </a:tc>
                    <a:tc>
                      <a:txBody>
                        <a:bodyPr/>
                        <a:lstStyle/>
                        <a:p>
                          <a:r>
                            <a:rPr lang="en-ZA" sz="1000">
                              <a:effectLst/>
                            </a:rPr>
                            <a:t>Qatar</a:t>
                          </a:r>
                        </a:p>
                      </a:txBody>
                      <a:tcPr marL="47625" marR="47625" marT="38100" marB="38100" anchor="ctr"/>
                    </a:tc>
                    <a:tc>
                      <a:txBody>
                        <a:bodyPr/>
                        <a:lstStyle/>
                        <a:p>
                          <a:pPr algn="r"/>
                          <a:r>
                            <a:rPr lang="en-ZA" sz="1000">
                              <a:effectLst/>
                            </a:rPr>
                            <a:t>0.4110</a:t>
                          </a:r>
                        </a:p>
                      </a:txBody>
                      <a:tcPr marL="47625" marR="47625" marT="38100" marB="38100" anchor="ctr"/>
                    </a:tc>
                    <a:extLst>
                      <a:ext uri="{0D108BD9-81ED-4DB2-BD59-A6C34878D82A}">
                        <a16:rowId xmlns:a16="http://schemas.microsoft.com/office/drawing/2014/main" val="970663738"/>
                      </a:ext>
                    </a:extLst>
                  </a:tr>
                  <a:tr h="235596">
                    <a:tc>
                      <a:txBody>
                        <a:bodyPr/>
                        <a:lstStyle/>
                        <a:p>
                          <a:pPr algn="r"/>
                          <a:r>
                            <a:rPr lang="en-ZA" sz="1000" b="1">
                              <a:solidFill>
                                <a:srgbClr val="000000"/>
                              </a:solidFill>
                              <a:effectLst/>
                            </a:rPr>
                            <a:t>91</a:t>
                          </a:r>
                        </a:p>
                      </a:txBody>
                      <a:tcPr marL="47625" marR="47625" marT="38100" marB="38100" anchor="ctr"/>
                    </a:tc>
                    <a:tc>
                      <a:txBody>
                        <a:bodyPr/>
                        <a:lstStyle/>
                        <a:p>
                          <a:r>
                            <a:rPr lang="en-ZA" sz="1000">
                              <a:effectLst/>
                            </a:rPr>
                            <a:t>Kazakhstan</a:t>
                          </a:r>
                        </a:p>
                      </a:txBody>
                      <a:tcPr marL="47625" marR="47625" marT="38100" marB="38100" anchor="ctr"/>
                    </a:tc>
                    <a:tc>
                      <a:txBody>
                        <a:bodyPr/>
                        <a:lstStyle/>
                        <a:p>
                          <a:pPr algn="r"/>
                          <a:r>
                            <a:rPr lang="en-ZA" sz="1000">
                              <a:effectLst/>
                            </a:rPr>
                            <a:t>0.4077</a:t>
                          </a:r>
                        </a:p>
                      </a:txBody>
                      <a:tcPr marL="47625" marR="47625" marT="38100" marB="38100" anchor="ctr"/>
                    </a:tc>
                    <a:extLst>
                      <a:ext uri="{0D108BD9-81ED-4DB2-BD59-A6C34878D82A}">
                        <a16:rowId xmlns:a16="http://schemas.microsoft.com/office/drawing/2014/main" val="1042473339"/>
                      </a:ext>
                    </a:extLst>
                  </a:tr>
                  <a:tr h="235596">
                    <a:tc>
                      <a:txBody>
                        <a:bodyPr/>
                        <a:lstStyle/>
                        <a:p>
                          <a:pPr algn="r"/>
                          <a:r>
                            <a:rPr lang="en-ZA" sz="1000" b="1">
                              <a:solidFill>
                                <a:srgbClr val="000000"/>
                              </a:solidFill>
                              <a:effectLst/>
                            </a:rPr>
                            <a:t>92</a:t>
                          </a:r>
                        </a:p>
                      </a:txBody>
                      <a:tcPr marL="47625" marR="47625" marT="38100" marB="38100" anchor="ctr"/>
                    </a:tc>
                    <a:tc>
                      <a:txBody>
                        <a:bodyPr/>
                        <a:lstStyle/>
                        <a:p>
                          <a:r>
                            <a:rPr lang="en-ZA" sz="1000">
                              <a:effectLst/>
                            </a:rPr>
                            <a:t>Bermuda</a:t>
                          </a:r>
                        </a:p>
                      </a:txBody>
                      <a:tcPr marL="47625" marR="47625" marT="38100" marB="38100" anchor="ctr"/>
                    </a:tc>
                    <a:tc>
                      <a:txBody>
                        <a:bodyPr/>
                        <a:lstStyle/>
                        <a:p>
                          <a:pPr algn="r"/>
                          <a:r>
                            <a:rPr lang="en-ZA" sz="1000">
                              <a:effectLst/>
                            </a:rPr>
                            <a:t>0.3740</a:t>
                          </a:r>
                        </a:p>
                      </a:txBody>
                      <a:tcPr marL="47625" marR="47625" marT="38100" marB="38100" anchor="ctr"/>
                    </a:tc>
                    <a:extLst>
                      <a:ext uri="{0D108BD9-81ED-4DB2-BD59-A6C34878D82A}">
                        <a16:rowId xmlns:a16="http://schemas.microsoft.com/office/drawing/2014/main" val="997038083"/>
                      </a:ext>
                    </a:extLst>
                  </a:tr>
                  <a:tr h="235596">
                    <a:tc>
                      <a:txBody>
                        <a:bodyPr/>
                        <a:lstStyle/>
                        <a:p>
                          <a:pPr algn="r"/>
                          <a:r>
                            <a:rPr lang="en-ZA" sz="1000" b="1">
                              <a:solidFill>
                                <a:srgbClr val="000000"/>
                              </a:solidFill>
                              <a:effectLst/>
                            </a:rPr>
                            <a:t>93</a:t>
                          </a:r>
                        </a:p>
                      </a:txBody>
                      <a:tcPr marL="47625" marR="47625" marT="38100" marB="38100" anchor="ctr"/>
                    </a:tc>
                    <a:tc>
                      <a:txBody>
                        <a:bodyPr/>
                        <a:lstStyle/>
                        <a:p>
                          <a:r>
                            <a:rPr lang="en-ZA" sz="1000">
                              <a:effectLst/>
                            </a:rPr>
                            <a:t>Cape Verde</a:t>
                          </a:r>
                        </a:p>
                      </a:txBody>
                      <a:tcPr marL="47625" marR="47625" marT="38100" marB="38100" anchor="ctr"/>
                    </a:tc>
                    <a:tc>
                      <a:txBody>
                        <a:bodyPr/>
                        <a:lstStyle/>
                        <a:p>
                          <a:pPr algn="r"/>
                          <a:r>
                            <a:rPr lang="en-ZA" sz="1000">
                              <a:effectLst/>
                            </a:rPr>
                            <a:t>0.3659</a:t>
                          </a:r>
                        </a:p>
                      </a:txBody>
                      <a:tcPr marL="47625" marR="47625" marT="38100" marB="38100" anchor="ctr"/>
                    </a:tc>
                    <a:extLst>
                      <a:ext uri="{0D108BD9-81ED-4DB2-BD59-A6C34878D82A}">
                        <a16:rowId xmlns:a16="http://schemas.microsoft.com/office/drawing/2014/main" val="3944782554"/>
                      </a:ext>
                    </a:extLst>
                  </a:tr>
                  <a:tr h="235596">
                    <a:tc>
                      <a:txBody>
                        <a:bodyPr/>
                        <a:lstStyle/>
                        <a:p>
                          <a:pPr algn="r"/>
                          <a:r>
                            <a:rPr lang="en-ZA" sz="1000" b="1">
                              <a:solidFill>
                                <a:srgbClr val="000000"/>
                              </a:solidFill>
                              <a:effectLst/>
                            </a:rPr>
                            <a:t>94</a:t>
                          </a:r>
                        </a:p>
                      </a:txBody>
                      <a:tcPr marL="47625" marR="47625" marT="38100" marB="38100" anchor="ctr"/>
                    </a:tc>
                    <a:tc>
                      <a:txBody>
                        <a:bodyPr/>
                        <a:lstStyle/>
                        <a:p>
                          <a:r>
                            <a:rPr lang="en-ZA" sz="1000">
                              <a:effectLst/>
                            </a:rPr>
                            <a:t>Maldives</a:t>
                          </a:r>
                        </a:p>
                      </a:txBody>
                      <a:tcPr marL="47625" marR="47625" marT="38100" marB="38100" anchor="ctr"/>
                    </a:tc>
                    <a:tc>
                      <a:txBody>
                        <a:bodyPr/>
                        <a:lstStyle/>
                        <a:p>
                          <a:pPr algn="r"/>
                          <a:r>
                            <a:rPr lang="en-ZA" sz="1000">
                              <a:effectLst/>
                            </a:rPr>
                            <a:t>0.3518</a:t>
                          </a:r>
                        </a:p>
                      </a:txBody>
                      <a:tcPr marL="47625" marR="47625" marT="38100" marB="38100" anchor="ctr"/>
                    </a:tc>
                    <a:extLst>
                      <a:ext uri="{0D108BD9-81ED-4DB2-BD59-A6C34878D82A}">
                        <a16:rowId xmlns:a16="http://schemas.microsoft.com/office/drawing/2014/main" val="1530203403"/>
                      </a:ext>
                    </a:extLst>
                  </a:tr>
                  <a:tr h="235596">
                    <a:tc>
                      <a:txBody>
                        <a:bodyPr/>
                        <a:lstStyle/>
                        <a:p>
                          <a:pPr algn="r"/>
                          <a:r>
                            <a:rPr lang="en-ZA" sz="1000" b="1">
                              <a:solidFill>
                                <a:srgbClr val="000000"/>
                              </a:solidFill>
                              <a:effectLst/>
                            </a:rPr>
                            <a:t>95</a:t>
                          </a:r>
                        </a:p>
                      </a:txBody>
                      <a:tcPr marL="47625" marR="47625" marT="38100" marB="38100" anchor="ctr"/>
                    </a:tc>
                    <a:tc>
                      <a:txBody>
                        <a:bodyPr/>
                        <a:lstStyle/>
                        <a:p>
                          <a:r>
                            <a:rPr lang="en-ZA" sz="1000">
                              <a:effectLst/>
                            </a:rPr>
                            <a:t>Belize</a:t>
                          </a:r>
                        </a:p>
                      </a:txBody>
                      <a:tcPr marL="47625" marR="47625" marT="38100" marB="38100" anchor="ctr"/>
                    </a:tc>
                    <a:tc>
                      <a:txBody>
                        <a:bodyPr/>
                        <a:lstStyle/>
                        <a:p>
                          <a:pPr algn="r"/>
                          <a:r>
                            <a:rPr lang="en-ZA" sz="1000">
                              <a:effectLst/>
                            </a:rPr>
                            <a:t>0.3468</a:t>
                          </a:r>
                        </a:p>
                      </a:txBody>
                      <a:tcPr marL="47625" marR="47625" marT="38100" marB="38100" anchor="ctr"/>
                    </a:tc>
                    <a:extLst>
                      <a:ext uri="{0D108BD9-81ED-4DB2-BD59-A6C34878D82A}">
                        <a16:rowId xmlns:a16="http://schemas.microsoft.com/office/drawing/2014/main" val="3093668976"/>
                      </a:ext>
                    </a:extLst>
                  </a:tr>
                  <a:tr h="235596">
                    <a:tc>
                      <a:txBody>
                        <a:bodyPr/>
                        <a:lstStyle/>
                        <a:p>
                          <a:pPr algn="r"/>
                          <a:r>
                            <a:rPr lang="en-ZA" sz="1000" b="1">
                              <a:solidFill>
                                <a:srgbClr val="000000"/>
                              </a:solidFill>
                              <a:effectLst/>
                            </a:rPr>
                            <a:t>96</a:t>
                          </a:r>
                        </a:p>
                      </a:txBody>
                      <a:tcPr marL="47625" marR="47625" marT="38100" marB="38100" anchor="ctr"/>
                    </a:tc>
                    <a:tc>
                      <a:txBody>
                        <a:bodyPr/>
                        <a:lstStyle/>
                        <a:p>
                          <a:r>
                            <a:rPr lang="en-ZA" sz="1000">
                              <a:effectLst/>
                            </a:rPr>
                            <a:t>Macao</a:t>
                          </a:r>
                        </a:p>
                      </a:txBody>
                      <a:tcPr marL="47625" marR="47625" marT="38100" marB="38100" anchor="ctr"/>
                    </a:tc>
                    <a:tc>
                      <a:txBody>
                        <a:bodyPr/>
                        <a:lstStyle/>
                        <a:p>
                          <a:pPr algn="r"/>
                          <a:r>
                            <a:rPr lang="en-ZA" sz="1000">
                              <a:effectLst/>
                            </a:rPr>
                            <a:t>0.3448</a:t>
                          </a:r>
                        </a:p>
                      </a:txBody>
                      <a:tcPr marL="47625" marR="47625" marT="38100" marB="38100" anchor="ctr"/>
                    </a:tc>
                    <a:extLst>
                      <a:ext uri="{0D108BD9-81ED-4DB2-BD59-A6C34878D82A}">
                        <a16:rowId xmlns:a16="http://schemas.microsoft.com/office/drawing/2014/main" val="2937394692"/>
                      </a:ext>
                    </a:extLst>
                  </a:tr>
                  <a:tr h="235596">
                    <a:tc>
                      <a:txBody>
                        <a:bodyPr/>
                        <a:lstStyle/>
                        <a:p>
                          <a:pPr algn="r"/>
                          <a:r>
                            <a:rPr lang="en-ZA" sz="1000" b="1">
                              <a:solidFill>
                                <a:srgbClr val="000000"/>
                              </a:solidFill>
                              <a:effectLst/>
                            </a:rPr>
                            <a:t>97</a:t>
                          </a:r>
                        </a:p>
                      </a:txBody>
                      <a:tcPr marL="47625" marR="47625" marT="38100" marB="38100" anchor="ctr"/>
                    </a:tc>
                    <a:tc>
                      <a:txBody>
                        <a:bodyPr/>
                        <a:lstStyle/>
                        <a:p>
                          <a:r>
                            <a:rPr lang="en-ZA" sz="1000">
                              <a:effectLst/>
                            </a:rPr>
                            <a:t>Barbados</a:t>
                          </a:r>
                        </a:p>
                      </a:txBody>
                      <a:tcPr marL="47625" marR="47625" marT="38100" marB="38100" anchor="ctr"/>
                    </a:tc>
                    <a:tc>
                      <a:txBody>
                        <a:bodyPr/>
                        <a:lstStyle/>
                        <a:p>
                          <a:pPr algn="r"/>
                          <a:r>
                            <a:rPr lang="en-ZA" sz="1000">
                              <a:effectLst/>
                            </a:rPr>
                            <a:t>0.3399</a:t>
                          </a:r>
                        </a:p>
                      </a:txBody>
                      <a:tcPr marL="47625" marR="47625" marT="38100" marB="38100" anchor="ctr"/>
                    </a:tc>
                    <a:extLst>
                      <a:ext uri="{0D108BD9-81ED-4DB2-BD59-A6C34878D82A}">
                        <a16:rowId xmlns:a16="http://schemas.microsoft.com/office/drawing/2014/main" val="2799265922"/>
                      </a:ext>
                    </a:extLst>
                  </a:tr>
                  <a:tr h="235596">
                    <a:tc>
                      <a:txBody>
                        <a:bodyPr/>
                        <a:lstStyle/>
                        <a:p>
                          <a:pPr algn="r"/>
                          <a:r>
                            <a:rPr lang="en-ZA" sz="1000" b="1">
                              <a:solidFill>
                                <a:srgbClr val="000000"/>
                              </a:solidFill>
                              <a:effectLst/>
                            </a:rPr>
                            <a:t>98</a:t>
                          </a:r>
                        </a:p>
                      </a:txBody>
                      <a:tcPr marL="47625" marR="47625" marT="38100" marB="38100" anchor="ctr"/>
                    </a:tc>
                    <a:tc>
                      <a:txBody>
                        <a:bodyPr/>
                        <a:lstStyle/>
                        <a:p>
                          <a:r>
                            <a:rPr lang="en-ZA" sz="1000">
                              <a:effectLst/>
                            </a:rPr>
                            <a:t>Faroe Islands</a:t>
                          </a:r>
                        </a:p>
                      </a:txBody>
                      <a:tcPr marL="47625" marR="47625" marT="38100" marB="38100" anchor="ctr"/>
                    </a:tc>
                    <a:tc>
                      <a:txBody>
                        <a:bodyPr/>
                        <a:lstStyle/>
                        <a:p>
                          <a:pPr algn="r"/>
                          <a:r>
                            <a:rPr lang="en-ZA" sz="1000">
                              <a:effectLst/>
                            </a:rPr>
                            <a:t>0.3372</a:t>
                          </a:r>
                        </a:p>
                      </a:txBody>
                      <a:tcPr marL="47625" marR="47625" marT="38100" marB="38100" anchor="ctr"/>
                    </a:tc>
                    <a:extLst>
                      <a:ext uri="{0D108BD9-81ED-4DB2-BD59-A6C34878D82A}">
                        <a16:rowId xmlns:a16="http://schemas.microsoft.com/office/drawing/2014/main" val="932476440"/>
                      </a:ext>
                    </a:extLst>
                  </a:tr>
                  <a:tr h="235596">
                    <a:tc>
                      <a:txBody>
                        <a:bodyPr/>
                        <a:lstStyle/>
                        <a:p>
                          <a:pPr algn="r"/>
                          <a:r>
                            <a:rPr lang="en-ZA" sz="1000" b="1">
                              <a:solidFill>
                                <a:srgbClr val="000000"/>
                              </a:solidFill>
                              <a:effectLst/>
                            </a:rPr>
                            <a:t>99</a:t>
                          </a:r>
                        </a:p>
                      </a:txBody>
                      <a:tcPr marL="47625" marR="47625" marT="38100" marB="38100" anchor="ctr"/>
                    </a:tc>
                    <a:tc>
                      <a:txBody>
                        <a:bodyPr/>
                        <a:lstStyle/>
                        <a:p>
                          <a:r>
                            <a:rPr lang="en-ZA" sz="1000">
                              <a:effectLst/>
                            </a:rPr>
                            <a:t>Monaco</a:t>
                          </a:r>
                        </a:p>
                      </a:txBody>
                      <a:tcPr marL="47625" marR="47625" marT="38100" marB="38100" anchor="ctr"/>
                    </a:tc>
                    <a:tc>
                      <a:txBody>
                        <a:bodyPr/>
                        <a:lstStyle/>
                        <a:p>
                          <a:pPr algn="r"/>
                          <a:r>
                            <a:rPr lang="en-ZA" sz="1000">
                              <a:effectLst/>
                            </a:rPr>
                            <a:t>0.3231</a:t>
                          </a:r>
                        </a:p>
                      </a:txBody>
                      <a:tcPr marL="47625" marR="47625" marT="38100" marB="38100" anchor="ctr"/>
                    </a:tc>
                    <a:extLst>
                      <a:ext uri="{0D108BD9-81ED-4DB2-BD59-A6C34878D82A}">
                        <a16:rowId xmlns:a16="http://schemas.microsoft.com/office/drawing/2014/main" val="1131095264"/>
                      </a:ext>
                    </a:extLst>
                  </a:tr>
                  <a:tr h="235596">
                    <a:tc>
                      <a:txBody>
                        <a:bodyPr/>
                        <a:lstStyle/>
                        <a:p>
                          <a:pPr algn="r"/>
                          <a:r>
                            <a:rPr lang="en-ZA" sz="1000" b="1">
                              <a:solidFill>
                                <a:srgbClr val="000000"/>
                              </a:solidFill>
                              <a:effectLst/>
                            </a:rPr>
                            <a:t>100</a:t>
                          </a:r>
                        </a:p>
                      </a:txBody>
                      <a:tcPr marL="47625" marR="47625" marT="38100" marB="38100" anchor="ctr"/>
                    </a:tc>
                    <a:tc>
                      <a:txBody>
                        <a:bodyPr/>
                        <a:lstStyle/>
                        <a:p>
                          <a:r>
                            <a:rPr lang="en-ZA" sz="1000">
                              <a:effectLst/>
                            </a:rPr>
                            <a:t>Mongolia</a:t>
                          </a:r>
                        </a:p>
                      </a:txBody>
                      <a:tcPr marL="47625" marR="47625" marT="38100" marB="38100" anchor="ctr"/>
                    </a:tc>
                    <a:tc>
                      <a:txBody>
                        <a:bodyPr/>
                        <a:lstStyle/>
                        <a:p>
                          <a:pPr algn="r"/>
                          <a:r>
                            <a:rPr lang="en-ZA" sz="1000">
                              <a:effectLst/>
                            </a:rPr>
                            <a:t>0.3182</a:t>
                          </a:r>
                        </a:p>
                      </a:txBody>
                      <a:tcPr marL="47625" marR="47625" marT="38100" marB="38100" anchor="ctr"/>
                    </a:tc>
                    <a:extLst>
                      <a:ext uri="{0D108BD9-81ED-4DB2-BD59-A6C34878D82A}">
                        <a16:rowId xmlns:a16="http://schemas.microsoft.com/office/drawing/2014/main" val="2108956321"/>
                      </a:ext>
                    </a:extLst>
                  </a:tr>
                  <a:tr h="235596">
                    <a:tc>
                      <a:txBody>
                        <a:bodyPr/>
                        <a:lstStyle/>
                        <a:p>
                          <a:pPr algn="r"/>
                          <a:r>
                            <a:rPr lang="en-ZA" sz="1000" b="1">
                              <a:solidFill>
                                <a:srgbClr val="000000"/>
                              </a:solidFill>
                              <a:effectLst/>
                            </a:rPr>
                            <a:t>101</a:t>
                          </a:r>
                        </a:p>
                      </a:txBody>
                      <a:tcPr marL="47625" marR="47625" marT="38100" marB="38100" anchor="ctr"/>
                    </a:tc>
                    <a:tc>
                      <a:txBody>
                        <a:bodyPr/>
                        <a:lstStyle/>
                        <a:p>
                          <a:r>
                            <a:rPr lang="en-ZA" sz="1000">
                              <a:effectLst/>
                            </a:rPr>
                            <a:t>Brunei</a:t>
                          </a:r>
                        </a:p>
                      </a:txBody>
                      <a:tcPr marL="47625" marR="47625" marT="38100" marB="38100" anchor="ctr"/>
                    </a:tc>
                    <a:tc>
                      <a:txBody>
                        <a:bodyPr/>
                        <a:lstStyle/>
                        <a:p>
                          <a:pPr algn="r"/>
                          <a:r>
                            <a:rPr lang="en-ZA" sz="1000">
                              <a:effectLst/>
                            </a:rPr>
                            <a:t>0.3109</a:t>
                          </a:r>
                        </a:p>
                      </a:txBody>
                      <a:tcPr marL="47625" marR="47625" marT="38100" marB="38100" anchor="ctr"/>
                    </a:tc>
                    <a:extLst>
                      <a:ext uri="{0D108BD9-81ED-4DB2-BD59-A6C34878D82A}">
                        <a16:rowId xmlns:a16="http://schemas.microsoft.com/office/drawing/2014/main" val="3540269248"/>
                      </a:ext>
                    </a:extLst>
                  </a:tr>
                  <a:tr h="235596">
                    <a:tc>
                      <a:txBody>
                        <a:bodyPr/>
                        <a:lstStyle/>
                        <a:p>
                          <a:pPr algn="r"/>
                          <a:r>
                            <a:rPr lang="en-ZA" sz="1000" b="1">
                              <a:solidFill>
                                <a:srgbClr val="000000"/>
                              </a:solidFill>
                              <a:effectLst/>
                            </a:rPr>
                            <a:t>102</a:t>
                          </a:r>
                        </a:p>
                      </a:txBody>
                      <a:tcPr marL="47625" marR="47625" marT="38100" marB="38100" anchor="ctr"/>
                    </a:tc>
                    <a:tc>
                      <a:txBody>
                        <a:bodyPr/>
                        <a:lstStyle/>
                        <a:p>
                          <a:r>
                            <a:rPr lang="en-ZA" sz="1000">
                              <a:effectLst/>
                            </a:rPr>
                            <a:t>Andorra</a:t>
                          </a:r>
                        </a:p>
                      </a:txBody>
                      <a:tcPr marL="47625" marR="47625" marT="38100" marB="38100" anchor="ctr"/>
                    </a:tc>
                    <a:tc>
                      <a:txBody>
                        <a:bodyPr/>
                        <a:lstStyle/>
                        <a:p>
                          <a:pPr algn="r"/>
                          <a:r>
                            <a:rPr lang="en-ZA" sz="1000">
                              <a:effectLst/>
                            </a:rPr>
                            <a:t>0.3086</a:t>
                          </a:r>
                        </a:p>
                      </a:txBody>
                      <a:tcPr marL="47625" marR="47625" marT="38100" marB="38100" anchor="ctr"/>
                    </a:tc>
                    <a:extLst>
                      <a:ext uri="{0D108BD9-81ED-4DB2-BD59-A6C34878D82A}">
                        <a16:rowId xmlns:a16="http://schemas.microsoft.com/office/drawing/2014/main" val="4051073700"/>
                      </a:ext>
                    </a:extLst>
                  </a:tr>
                  <a:tr h="235596">
                    <a:tc>
                      <a:txBody>
                        <a:bodyPr/>
                        <a:lstStyle/>
                        <a:p>
                          <a:pPr algn="r"/>
                          <a:r>
                            <a:rPr lang="en-ZA" sz="1000" b="1">
                              <a:solidFill>
                                <a:srgbClr val="000000"/>
                              </a:solidFill>
                              <a:effectLst/>
                            </a:rPr>
                            <a:t>103</a:t>
                          </a:r>
                        </a:p>
                      </a:txBody>
                      <a:tcPr marL="47625" marR="47625" marT="38100" marB="38100" anchor="ctr"/>
                    </a:tc>
                    <a:tc>
                      <a:txBody>
                        <a:bodyPr/>
                        <a:lstStyle/>
                        <a:p>
                          <a:r>
                            <a:rPr lang="en-ZA" sz="1000">
                              <a:effectLst/>
                            </a:rPr>
                            <a:t>Guatemala</a:t>
                          </a:r>
                        </a:p>
                      </a:txBody>
                      <a:tcPr marL="47625" marR="47625" marT="38100" marB="38100" anchor="ctr"/>
                    </a:tc>
                    <a:tc>
                      <a:txBody>
                        <a:bodyPr/>
                        <a:lstStyle/>
                        <a:p>
                          <a:pPr algn="r"/>
                          <a:r>
                            <a:rPr lang="en-ZA" sz="1000">
                              <a:effectLst/>
                            </a:rPr>
                            <a:t>0.3077</a:t>
                          </a:r>
                        </a:p>
                      </a:txBody>
                      <a:tcPr marL="47625" marR="47625" marT="38100" marB="38100" anchor="ctr"/>
                    </a:tc>
                    <a:extLst>
                      <a:ext uri="{0D108BD9-81ED-4DB2-BD59-A6C34878D82A}">
                        <a16:rowId xmlns:a16="http://schemas.microsoft.com/office/drawing/2014/main" val="1801958737"/>
                      </a:ext>
                    </a:extLst>
                  </a:tr>
                  <a:tr h="235596">
                    <a:tc>
                      <a:txBody>
                        <a:bodyPr/>
                        <a:lstStyle/>
                        <a:p>
                          <a:pPr algn="r"/>
                          <a:r>
                            <a:rPr lang="en-ZA" sz="1000" b="1">
                              <a:solidFill>
                                <a:srgbClr val="000000"/>
                              </a:solidFill>
                              <a:effectLst/>
                            </a:rPr>
                            <a:t>104</a:t>
                          </a:r>
                        </a:p>
                      </a:txBody>
                      <a:tcPr marL="47625" marR="47625" marT="38100" marB="38100" anchor="ctr"/>
                    </a:tc>
                    <a:tc>
                      <a:txBody>
                        <a:bodyPr/>
                        <a:lstStyle/>
                        <a:p>
                          <a:r>
                            <a:rPr lang="en-ZA" sz="1000">
                              <a:effectLst/>
                            </a:rPr>
                            <a:t>French Polynesia</a:t>
                          </a:r>
                        </a:p>
                      </a:txBody>
                      <a:tcPr marL="47625" marR="47625" marT="38100" marB="38100" anchor="ctr"/>
                    </a:tc>
                    <a:tc>
                      <a:txBody>
                        <a:bodyPr/>
                        <a:lstStyle/>
                        <a:p>
                          <a:pPr algn="r"/>
                          <a:r>
                            <a:rPr lang="en-ZA" sz="1000">
                              <a:effectLst/>
                            </a:rPr>
                            <a:t>0.3036</a:t>
                          </a:r>
                        </a:p>
                      </a:txBody>
                      <a:tcPr marL="47625" marR="47625" marT="38100" marB="38100" anchor="ctr"/>
                    </a:tc>
                    <a:extLst>
                      <a:ext uri="{0D108BD9-81ED-4DB2-BD59-A6C34878D82A}">
                        <a16:rowId xmlns:a16="http://schemas.microsoft.com/office/drawing/2014/main" val="2374072373"/>
                      </a:ext>
                    </a:extLst>
                  </a:tr>
                  <a:tr h="235596">
                    <a:tc>
                      <a:txBody>
                        <a:bodyPr/>
                        <a:lstStyle/>
                        <a:p>
                          <a:pPr algn="r"/>
                          <a:r>
                            <a:rPr lang="en-ZA" sz="1000" b="1">
                              <a:solidFill>
                                <a:srgbClr val="000000"/>
                              </a:solidFill>
                              <a:effectLst/>
                            </a:rPr>
                            <a:t>105</a:t>
                          </a:r>
                        </a:p>
                      </a:txBody>
                      <a:tcPr marL="47625" marR="47625" marT="38100" marB="38100" anchor="ctr"/>
                    </a:tc>
                    <a:tc>
                      <a:txBody>
                        <a:bodyPr/>
                        <a:lstStyle/>
                        <a:p>
                          <a:r>
                            <a:rPr lang="en-ZA" sz="1000">
                              <a:effectLst/>
                            </a:rPr>
                            <a:t>Greenland</a:t>
                          </a:r>
                        </a:p>
                      </a:txBody>
                      <a:tcPr marL="47625" marR="47625" marT="38100" marB="38100" anchor="ctr"/>
                    </a:tc>
                    <a:tc>
                      <a:txBody>
                        <a:bodyPr/>
                        <a:lstStyle/>
                        <a:p>
                          <a:pPr algn="r"/>
                          <a:r>
                            <a:rPr lang="en-ZA" sz="1000">
                              <a:effectLst/>
                            </a:rPr>
                            <a:t>0.2661</a:t>
                          </a:r>
                        </a:p>
                      </a:txBody>
                      <a:tcPr marL="47625" marR="47625" marT="38100" marB="38100" anchor="ctr"/>
                    </a:tc>
                    <a:extLst>
                      <a:ext uri="{0D108BD9-81ED-4DB2-BD59-A6C34878D82A}">
                        <a16:rowId xmlns:a16="http://schemas.microsoft.com/office/drawing/2014/main" val="1832166162"/>
                      </a:ext>
                    </a:extLst>
                  </a:tr>
                  <a:tr h="235596">
                    <a:tc>
                      <a:txBody>
                        <a:bodyPr/>
                        <a:lstStyle/>
                        <a:p>
                          <a:pPr algn="r"/>
                          <a:r>
                            <a:rPr lang="en-ZA" sz="1000" b="1">
                              <a:solidFill>
                                <a:srgbClr val="000000"/>
                              </a:solidFill>
                              <a:effectLst/>
                            </a:rPr>
                            <a:t>106</a:t>
                          </a:r>
                        </a:p>
                      </a:txBody>
                      <a:tcPr marL="47625" marR="47625" marT="38100" marB="38100" anchor="ctr"/>
                    </a:tc>
                    <a:tc>
                      <a:txBody>
                        <a:bodyPr/>
                        <a:lstStyle/>
                        <a:p>
                          <a:r>
                            <a:rPr lang="en-ZA" sz="1000">
                              <a:effectLst/>
                            </a:rPr>
                            <a:t>Antigua and Barbuda</a:t>
                          </a:r>
                        </a:p>
                      </a:txBody>
                      <a:tcPr marL="47625" marR="47625" marT="38100" marB="38100" anchor="ctr"/>
                    </a:tc>
                    <a:tc>
                      <a:txBody>
                        <a:bodyPr/>
                        <a:lstStyle/>
                        <a:p>
                          <a:pPr algn="r"/>
                          <a:r>
                            <a:rPr lang="en-ZA" sz="1000">
                              <a:effectLst/>
                            </a:rPr>
                            <a:t>0.2630</a:t>
                          </a:r>
                        </a:p>
                      </a:txBody>
                      <a:tcPr marL="47625" marR="47625" marT="38100" marB="38100" anchor="ctr"/>
                    </a:tc>
                    <a:extLst>
                      <a:ext uri="{0D108BD9-81ED-4DB2-BD59-A6C34878D82A}">
                        <a16:rowId xmlns:a16="http://schemas.microsoft.com/office/drawing/2014/main" val="2245075826"/>
                      </a:ext>
                    </a:extLst>
                  </a:tr>
                  <a:tr h="235596">
                    <a:tc>
                      <a:txBody>
                        <a:bodyPr/>
                        <a:lstStyle/>
                        <a:p>
                          <a:pPr algn="r"/>
                          <a:r>
                            <a:rPr lang="en-ZA" sz="1000" b="1">
                              <a:solidFill>
                                <a:srgbClr val="000000"/>
                              </a:solidFill>
                              <a:effectLst/>
                            </a:rPr>
                            <a:t>107</a:t>
                          </a:r>
                        </a:p>
                      </a:txBody>
                      <a:tcPr marL="47625" marR="47625" marT="38100" marB="38100" anchor="ctr"/>
                    </a:tc>
                    <a:tc>
                      <a:txBody>
                        <a:bodyPr/>
                        <a:lstStyle/>
                        <a:p>
                          <a:r>
                            <a:rPr lang="en-ZA" sz="1000">
                              <a:effectLst/>
                            </a:rPr>
                            <a:t>Saint Kitts and Nevis</a:t>
                          </a:r>
                        </a:p>
                      </a:txBody>
                      <a:tcPr marL="47625" marR="47625" marT="38100" marB="38100" anchor="ctr"/>
                    </a:tc>
                    <a:tc>
                      <a:txBody>
                        <a:bodyPr/>
                        <a:lstStyle/>
                        <a:p>
                          <a:pPr algn="r"/>
                          <a:r>
                            <a:rPr lang="en-ZA" sz="1000">
                              <a:effectLst/>
                            </a:rPr>
                            <a:t>0.2346</a:t>
                          </a:r>
                        </a:p>
                      </a:txBody>
                      <a:tcPr marL="47625" marR="47625" marT="38100" marB="38100" anchor="ctr"/>
                    </a:tc>
                    <a:extLst>
                      <a:ext uri="{0D108BD9-81ED-4DB2-BD59-A6C34878D82A}">
                        <a16:rowId xmlns:a16="http://schemas.microsoft.com/office/drawing/2014/main" val="762311562"/>
                      </a:ext>
                    </a:extLst>
                  </a:tr>
                  <a:tr h="235596">
                    <a:tc>
                      <a:txBody>
                        <a:bodyPr/>
                        <a:lstStyle/>
                        <a:p>
                          <a:pPr algn="r"/>
                          <a:r>
                            <a:rPr lang="en-ZA" sz="1000" b="1">
                              <a:solidFill>
                                <a:srgbClr val="000000"/>
                              </a:solidFill>
                              <a:effectLst/>
                            </a:rPr>
                            <a:t>108</a:t>
                          </a:r>
                        </a:p>
                      </a:txBody>
                      <a:tcPr marL="47625" marR="47625" marT="38100" marB="38100" anchor="ctr"/>
                    </a:tc>
                    <a:tc>
                      <a:txBody>
                        <a:bodyPr/>
                        <a:lstStyle/>
                        <a:p>
                          <a:r>
                            <a:rPr lang="en-ZA" sz="1000">
                              <a:effectLst/>
                            </a:rPr>
                            <a:t>Iceland</a:t>
                          </a:r>
                        </a:p>
                      </a:txBody>
                      <a:tcPr marL="47625" marR="47625" marT="38100" marB="38100" anchor="ctr"/>
                    </a:tc>
                    <a:tc>
                      <a:txBody>
                        <a:bodyPr/>
                        <a:lstStyle/>
                        <a:p>
                          <a:pPr algn="r"/>
                          <a:r>
                            <a:rPr lang="en-ZA" sz="1000">
                              <a:effectLst/>
                            </a:rPr>
                            <a:t>0.2166</a:t>
                          </a:r>
                        </a:p>
                      </a:txBody>
                      <a:tcPr marL="47625" marR="47625" marT="38100" marB="38100" anchor="ctr"/>
                    </a:tc>
                    <a:extLst>
                      <a:ext uri="{0D108BD9-81ED-4DB2-BD59-A6C34878D82A}">
                        <a16:rowId xmlns:a16="http://schemas.microsoft.com/office/drawing/2014/main" val="3544478082"/>
                      </a:ext>
                    </a:extLst>
                  </a:tr>
                  <a:tr h="235596">
                    <a:tc>
                      <a:txBody>
                        <a:bodyPr/>
                        <a:lstStyle/>
                        <a:p>
                          <a:pPr algn="r"/>
                          <a:r>
                            <a:rPr lang="en-ZA" sz="1000" b="1">
                              <a:solidFill>
                                <a:srgbClr val="000000"/>
                              </a:solidFill>
                              <a:effectLst/>
                            </a:rPr>
                            <a:t>109</a:t>
                          </a:r>
                        </a:p>
                      </a:txBody>
                      <a:tcPr marL="47625" marR="47625" marT="38100" marB="38100" anchor="ctr"/>
                    </a:tc>
                    <a:tc>
                      <a:txBody>
                        <a:bodyPr/>
                        <a:lstStyle/>
                        <a:p>
                          <a:r>
                            <a:rPr lang="en-ZA" sz="1000">
                              <a:effectLst/>
                            </a:rPr>
                            <a:t>Aruba</a:t>
                          </a:r>
                        </a:p>
                      </a:txBody>
                      <a:tcPr marL="47625" marR="47625" marT="38100" marB="38100" anchor="ctr"/>
                    </a:tc>
                    <a:tc>
                      <a:txBody>
                        <a:bodyPr/>
                        <a:lstStyle/>
                        <a:p>
                          <a:pPr algn="r"/>
                          <a:r>
                            <a:rPr lang="en-ZA" sz="1000">
                              <a:effectLst/>
                            </a:rPr>
                            <a:t>0.2141</a:t>
                          </a:r>
                        </a:p>
                      </a:txBody>
                      <a:tcPr marL="47625" marR="47625" marT="38100" marB="38100" anchor="ctr"/>
                    </a:tc>
                    <a:extLst>
                      <a:ext uri="{0D108BD9-81ED-4DB2-BD59-A6C34878D82A}">
                        <a16:rowId xmlns:a16="http://schemas.microsoft.com/office/drawing/2014/main" val="2764193972"/>
                      </a:ext>
                    </a:extLst>
                  </a:tr>
                  <a:tr h="235596">
                    <a:tc>
                      <a:txBody>
                        <a:bodyPr/>
                        <a:lstStyle/>
                        <a:p>
                          <a:pPr algn="r"/>
                          <a:r>
                            <a:rPr lang="en-ZA" sz="1000" b="1">
                              <a:solidFill>
                                <a:srgbClr val="000000"/>
                              </a:solidFill>
                              <a:effectLst/>
                            </a:rPr>
                            <a:t>110</a:t>
                          </a:r>
                        </a:p>
                      </a:txBody>
                      <a:tcPr marL="47625" marR="47625" marT="38100" marB="38100" anchor="ctr"/>
                    </a:tc>
                    <a:tc>
                      <a:txBody>
                        <a:bodyPr/>
                        <a:lstStyle/>
                        <a:p>
                          <a:r>
                            <a:rPr lang="en-ZA" sz="1000">
                              <a:effectLst/>
                            </a:rPr>
                            <a:t>Liechtenstein</a:t>
                          </a:r>
                        </a:p>
                      </a:txBody>
                      <a:tcPr marL="47625" marR="47625" marT="38100" marB="38100" anchor="ctr"/>
                    </a:tc>
                    <a:tc>
                      <a:txBody>
                        <a:bodyPr/>
                        <a:lstStyle/>
                        <a:p>
                          <a:pPr algn="r"/>
                          <a:r>
                            <a:rPr lang="en-ZA" sz="1000">
                              <a:effectLst/>
                            </a:rPr>
                            <a:t>0.2121</a:t>
                          </a:r>
                        </a:p>
                      </a:txBody>
                      <a:tcPr marL="47625" marR="47625" marT="38100" marB="38100" anchor="ctr"/>
                    </a:tc>
                    <a:extLst>
                      <a:ext uri="{0D108BD9-81ED-4DB2-BD59-A6C34878D82A}">
                        <a16:rowId xmlns:a16="http://schemas.microsoft.com/office/drawing/2014/main" val="2647532892"/>
                      </a:ext>
                    </a:extLst>
                  </a:tr>
                  <a:tr h="235596">
                    <a:tc>
                      <a:txBody>
                        <a:bodyPr/>
                        <a:lstStyle/>
                        <a:p>
                          <a:pPr algn="r"/>
                          <a:r>
                            <a:rPr lang="en-ZA" sz="1000" b="1">
                              <a:solidFill>
                                <a:srgbClr val="000000"/>
                              </a:solidFill>
                              <a:effectLst/>
                            </a:rPr>
                            <a:t>111</a:t>
                          </a:r>
                        </a:p>
                      </a:txBody>
                      <a:tcPr marL="47625" marR="47625" marT="38100" marB="38100" anchor="ctr"/>
                    </a:tc>
                    <a:tc>
                      <a:txBody>
                        <a:bodyPr/>
                        <a:lstStyle/>
                        <a:p>
                          <a:r>
                            <a:rPr lang="en-ZA" sz="1000">
                              <a:effectLst/>
                            </a:rPr>
                            <a:t>Seychelles</a:t>
                          </a:r>
                        </a:p>
                      </a:txBody>
                      <a:tcPr marL="47625" marR="47625" marT="38100" marB="38100" anchor="ctr"/>
                    </a:tc>
                    <a:tc>
                      <a:txBody>
                        <a:bodyPr/>
                        <a:lstStyle/>
                        <a:p>
                          <a:pPr algn="r"/>
                          <a:r>
                            <a:rPr lang="en-ZA" sz="1000">
                              <a:effectLst/>
                            </a:rPr>
                            <a:t>0.2102</a:t>
                          </a:r>
                        </a:p>
                      </a:txBody>
                      <a:tcPr marL="47625" marR="47625" marT="38100" marB="38100" anchor="ctr"/>
                    </a:tc>
                    <a:extLst>
                      <a:ext uri="{0D108BD9-81ED-4DB2-BD59-A6C34878D82A}">
                        <a16:rowId xmlns:a16="http://schemas.microsoft.com/office/drawing/2014/main" val="1982638913"/>
                      </a:ext>
                    </a:extLst>
                  </a:tr>
                  <a:tr h="235596">
                    <a:tc>
                      <a:txBody>
                        <a:bodyPr/>
                        <a:lstStyle/>
                        <a:p>
                          <a:pPr algn="r"/>
                          <a:r>
                            <a:rPr lang="en-ZA" sz="1000" b="1">
                              <a:solidFill>
                                <a:srgbClr val="000000"/>
                              </a:solidFill>
                              <a:effectLst/>
                            </a:rPr>
                            <a:t>112</a:t>
                          </a:r>
                        </a:p>
                      </a:txBody>
                      <a:tcPr marL="47625" marR="47625" marT="38100" marB="38100" anchor="ctr"/>
                    </a:tc>
                    <a:tc>
                      <a:txBody>
                        <a:bodyPr/>
                        <a:lstStyle/>
                        <a:p>
                          <a:r>
                            <a:rPr lang="en-ZA" sz="1000">
                              <a:effectLst/>
                            </a:rPr>
                            <a:t>San Marino</a:t>
                          </a:r>
                        </a:p>
                      </a:txBody>
                      <a:tcPr marL="47625" marR="47625" marT="38100" marB="38100" anchor="ctr"/>
                    </a:tc>
                    <a:tc>
                      <a:txBody>
                        <a:bodyPr/>
                        <a:lstStyle/>
                        <a:p>
                          <a:pPr algn="r"/>
                          <a:r>
                            <a:rPr lang="en-ZA" sz="1000" dirty="0">
                              <a:effectLst/>
                            </a:rPr>
                            <a:t>0.1094</a:t>
                          </a:r>
                        </a:p>
                      </a:txBody>
                      <a:tcPr marL="47625" marR="47625" marT="38100" marB="38100" anchor="ctr"/>
                    </a:tc>
                    <a:extLst>
                      <a:ext uri="{0D108BD9-81ED-4DB2-BD59-A6C34878D82A}">
                        <a16:rowId xmlns:a16="http://schemas.microsoft.com/office/drawing/2014/main" val="2928990963"/>
                      </a:ext>
                    </a:extLst>
                  </a:tr>
                </a:tbl>
              </a:graphicData>
            </a:graphic>
          </p:graphicFrame>
        </mc:Fallback>
      </mc:AlternateContent>
      <p:sp>
        <p:nvSpPr>
          <p:cNvPr id="14" name="Footer Placeholder 13">
            <a:extLst>
              <a:ext uri="{FF2B5EF4-FFF2-40B4-BE49-F238E27FC236}">
                <a16:creationId xmlns:a16="http://schemas.microsoft.com/office/drawing/2014/main" id="{4E22A9F8-A0CE-6B10-DD62-BD0E4F38C3C5}"/>
              </a:ext>
            </a:extLst>
          </p:cNvPr>
          <p:cNvSpPr>
            <a:spLocks noGrp="1"/>
          </p:cNvSpPr>
          <p:nvPr>
            <p:ph type="ftr" sz="quarter" idx="11"/>
          </p:nvPr>
        </p:nvSpPr>
        <p:spPr/>
        <p:txBody>
          <a:bodyPr/>
          <a:lstStyle/>
          <a:p>
            <a:r>
              <a:rPr lang="en-US"/>
              <a:t>Model Validation - Model Fits</a:t>
            </a:r>
          </a:p>
        </p:txBody>
      </p:sp>
    </p:spTree>
    <p:extLst>
      <p:ext uri="{BB962C8B-B14F-4D97-AF65-F5344CB8AC3E}">
        <p14:creationId xmlns:p14="http://schemas.microsoft.com/office/powerpoint/2010/main" val="739472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EEE7-7B34-D35A-B8B5-05B136B4189D}"/>
              </a:ext>
            </a:extLst>
          </p:cNvPr>
          <p:cNvSpPr>
            <a:spLocks noGrp="1"/>
          </p:cNvSpPr>
          <p:nvPr>
            <p:ph type="title"/>
          </p:nvPr>
        </p:nvSpPr>
        <p:spPr>
          <a:xfrm>
            <a:off x="704336" y="685800"/>
            <a:ext cx="3949960" cy="673443"/>
          </a:xfrm>
        </p:spPr>
        <p:txBody>
          <a:bodyPr>
            <a:normAutofit fontScale="90000"/>
          </a:bodyPr>
          <a:lstStyle/>
          <a:p>
            <a:r>
              <a:rPr lang="en-US" dirty="0"/>
              <a:t>Introduction</a:t>
            </a:r>
          </a:p>
        </p:txBody>
      </p:sp>
      <p:sp>
        <p:nvSpPr>
          <p:cNvPr id="10" name="Content Placeholder 9">
            <a:extLst>
              <a:ext uri="{FF2B5EF4-FFF2-40B4-BE49-F238E27FC236}">
                <a16:creationId xmlns:a16="http://schemas.microsoft.com/office/drawing/2014/main" id="{46BF3D7E-064E-77C9-FB3C-5F582188635C}"/>
              </a:ext>
            </a:extLst>
          </p:cNvPr>
          <p:cNvSpPr>
            <a:spLocks noGrp="1"/>
          </p:cNvSpPr>
          <p:nvPr>
            <p:ph idx="1"/>
          </p:nvPr>
        </p:nvSpPr>
        <p:spPr>
          <a:xfrm>
            <a:off x="704334" y="1452348"/>
            <a:ext cx="3949960" cy="4415052"/>
          </a:xfrm>
        </p:spPr>
        <p:txBody>
          <a:bodyPr>
            <a:normAutofit/>
          </a:bodyPr>
          <a:lstStyle/>
          <a:p>
            <a:r>
              <a:rPr lang="en-US" dirty="0"/>
              <a:t>The pandemic has had a massive effect on global mortality. </a:t>
            </a:r>
          </a:p>
          <a:p>
            <a:r>
              <a:rPr lang="en-US" dirty="0"/>
              <a:t>Accurate reflection of these effects are necessary to inform countries’ responses (i.e. national regulations / resource allocation / intervention efficacy / acknowledge the huge magnitude of loss of life.</a:t>
            </a:r>
          </a:p>
          <a:p>
            <a:r>
              <a:rPr lang="en-US" dirty="0"/>
              <a:t>Excess deaths is generally accepted as a valid reflection of abnormal mortality levels during times of crisis</a:t>
            </a:r>
          </a:p>
        </p:txBody>
      </p:sp>
      <p:pic>
        <p:nvPicPr>
          <p:cNvPr id="6" name="Content Placeholder 5" descr="Chart, histogram&#10;&#10;Description automatically generated">
            <a:extLst>
              <a:ext uri="{FF2B5EF4-FFF2-40B4-BE49-F238E27FC236}">
                <a16:creationId xmlns:a16="http://schemas.microsoft.com/office/drawing/2014/main" id="{D84B9F98-297D-53EF-DF56-979D26E3AD9E}"/>
              </a:ext>
            </a:extLst>
          </p:cNvPr>
          <p:cNvPicPr>
            <a:picLocks noChangeAspect="1"/>
          </p:cNvPicPr>
          <p:nvPr/>
        </p:nvPicPr>
        <p:blipFill>
          <a:blip r:embed="rId3"/>
          <a:stretch>
            <a:fillRect/>
          </a:stretch>
        </p:blipFill>
        <p:spPr>
          <a:xfrm>
            <a:off x="5031467" y="1452348"/>
            <a:ext cx="6517065" cy="3633263"/>
          </a:xfrm>
          <a:prstGeom prst="rect">
            <a:avLst/>
          </a:prstGeom>
        </p:spPr>
      </p:pic>
      <p:sp>
        <p:nvSpPr>
          <p:cNvPr id="4" name="Slide Number Placeholder 3">
            <a:extLst>
              <a:ext uri="{FF2B5EF4-FFF2-40B4-BE49-F238E27FC236}">
                <a16:creationId xmlns:a16="http://schemas.microsoft.com/office/drawing/2014/main" id="{C1A74FA4-2037-E6C8-5CBB-7EB2663AE7B1}"/>
              </a:ext>
            </a:extLst>
          </p:cNvPr>
          <p:cNvSpPr>
            <a:spLocks noGrp="1"/>
          </p:cNvSpPr>
          <p:nvPr>
            <p:ph type="sldNum" sz="quarter" idx="12"/>
          </p:nvPr>
        </p:nvSpPr>
        <p:spPr>
          <a:xfrm>
            <a:off x="9472736" y="6453386"/>
            <a:ext cx="1596292" cy="404614"/>
          </a:xfrm>
        </p:spPr>
        <p:txBody>
          <a:bodyPr>
            <a:normAutofit/>
          </a:bodyPr>
          <a:lstStyle/>
          <a:p>
            <a:pPr>
              <a:spcAft>
                <a:spcPts val="600"/>
              </a:spcAft>
            </a:pPr>
            <a:fld id="{E8B2249B-FD09-4942-9000-EB2098580342}" type="slidenum">
              <a:rPr lang="en-US" smtClean="0"/>
              <a:pPr>
                <a:spcAft>
                  <a:spcPts val="600"/>
                </a:spcAft>
              </a:pPr>
              <a:t>3</a:t>
            </a:fld>
            <a:endParaRPr lang="en-US"/>
          </a:p>
        </p:txBody>
      </p:sp>
      <p:sp>
        <p:nvSpPr>
          <p:cNvPr id="7" name="TextBox 6">
            <a:extLst>
              <a:ext uri="{FF2B5EF4-FFF2-40B4-BE49-F238E27FC236}">
                <a16:creationId xmlns:a16="http://schemas.microsoft.com/office/drawing/2014/main" id="{80DA6CA5-13F8-7681-8EF9-F70966344B57}"/>
              </a:ext>
            </a:extLst>
          </p:cNvPr>
          <p:cNvSpPr txBox="1"/>
          <p:nvPr/>
        </p:nvSpPr>
        <p:spPr>
          <a:xfrm>
            <a:off x="7137169" y="5189408"/>
            <a:ext cx="4411363" cy="261610"/>
          </a:xfrm>
          <a:prstGeom prst="rect">
            <a:avLst/>
          </a:prstGeom>
          <a:noFill/>
        </p:spPr>
        <p:txBody>
          <a:bodyPr wrap="square" rtlCol="0">
            <a:spAutoFit/>
          </a:bodyPr>
          <a:lstStyle/>
          <a:p>
            <a:pPr algn="r"/>
            <a:r>
              <a:rPr lang="en-US" sz="1050" dirty="0"/>
              <a:t>(Source: https://covid19.who.int/)</a:t>
            </a:r>
          </a:p>
        </p:txBody>
      </p:sp>
      <p:sp>
        <p:nvSpPr>
          <p:cNvPr id="8" name="Footer Placeholder 7">
            <a:extLst>
              <a:ext uri="{FF2B5EF4-FFF2-40B4-BE49-F238E27FC236}">
                <a16:creationId xmlns:a16="http://schemas.microsoft.com/office/drawing/2014/main" id="{830B443B-DC15-AA69-2005-46CE8A1224D8}"/>
              </a:ext>
            </a:extLst>
          </p:cNvPr>
          <p:cNvSpPr>
            <a:spLocks noGrp="1"/>
          </p:cNvSpPr>
          <p:nvPr>
            <p:ph type="ftr" sz="quarter" idx="11"/>
          </p:nvPr>
        </p:nvSpPr>
        <p:spPr/>
        <p:txBody>
          <a:bodyPr/>
          <a:lstStyle/>
          <a:p>
            <a:r>
              <a:rPr lang="en-US"/>
              <a:t>Introduction</a:t>
            </a:r>
          </a:p>
        </p:txBody>
      </p:sp>
    </p:spTree>
    <p:extLst>
      <p:ext uri="{BB962C8B-B14F-4D97-AF65-F5344CB8AC3E}">
        <p14:creationId xmlns:p14="http://schemas.microsoft.com/office/powerpoint/2010/main" val="1658297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6CEA-7FBD-1BD1-29B1-38E3EAAE3F0E}"/>
              </a:ext>
            </a:extLst>
          </p:cNvPr>
          <p:cNvSpPr>
            <a:spLocks noGrp="1"/>
          </p:cNvSpPr>
          <p:nvPr>
            <p:ph type="title"/>
          </p:nvPr>
        </p:nvSpPr>
        <p:spPr>
          <a:xfrm>
            <a:off x="1295400" y="188332"/>
            <a:ext cx="9601200" cy="692834"/>
          </a:xfrm>
        </p:spPr>
        <p:txBody>
          <a:bodyPr/>
          <a:lstStyle/>
          <a:p>
            <a:r>
              <a:rPr lang="en-US" dirty="0"/>
              <a:t>Model Fits</a:t>
            </a:r>
          </a:p>
        </p:txBody>
      </p:sp>
      <p:pic>
        <p:nvPicPr>
          <p:cNvPr id="6" name="Content Placeholder 5">
            <a:extLst>
              <a:ext uri="{FF2B5EF4-FFF2-40B4-BE49-F238E27FC236}">
                <a16:creationId xmlns:a16="http://schemas.microsoft.com/office/drawing/2014/main" id="{8FBDE2C2-5BA4-7A77-50DA-7ED87CDD67A6}"/>
              </a:ext>
            </a:extLst>
          </p:cNvPr>
          <p:cNvPicPr>
            <a:picLocks noGrp="1" noChangeAspect="1"/>
          </p:cNvPicPr>
          <p:nvPr>
            <p:ph idx="1"/>
          </p:nvPr>
        </p:nvPicPr>
        <p:blipFill>
          <a:blip r:embed="rId2"/>
          <a:stretch>
            <a:fillRect/>
          </a:stretch>
        </p:blipFill>
        <p:spPr>
          <a:xfrm>
            <a:off x="1647669" y="927684"/>
            <a:ext cx="9223894" cy="5588021"/>
          </a:xfrm>
        </p:spPr>
      </p:pic>
      <p:sp>
        <p:nvSpPr>
          <p:cNvPr id="4" name="Slide Number Placeholder 3">
            <a:extLst>
              <a:ext uri="{FF2B5EF4-FFF2-40B4-BE49-F238E27FC236}">
                <a16:creationId xmlns:a16="http://schemas.microsoft.com/office/drawing/2014/main" id="{2CE516D0-8C81-7A5C-3C5A-6013200CBFB9}"/>
              </a:ext>
            </a:extLst>
          </p:cNvPr>
          <p:cNvSpPr>
            <a:spLocks noGrp="1"/>
          </p:cNvSpPr>
          <p:nvPr>
            <p:ph type="sldNum" sz="quarter" idx="12"/>
          </p:nvPr>
        </p:nvSpPr>
        <p:spPr/>
        <p:txBody>
          <a:bodyPr/>
          <a:lstStyle/>
          <a:p>
            <a:fld id="{E8B2249B-FD09-4942-9000-EB2098580342}" type="slidenum">
              <a:rPr lang="en-US" smtClean="0"/>
              <a:t>30</a:t>
            </a:fld>
            <a:endParaRPr lang="en-US"/>
          </a:p>
        </p:txBody>
      </p:sp>
      <p:sp>
        <p:nvSpPr>
          <p:cNvPr id="8" name="Footer Placeholder 7">
            <a:extLst>
              <a:ext uri="{FF2B5EF4-FFF2-40B4-BE49-F238E27FC236}">
                <a16:creationId xmlns:a16="http://schemas.microsoft.com/office/drawing/2014/main" id="{79F8DC13-30FD-FAE0-7C64-AD44F3073000}"/>
              </a:ext>
            </a:extLst>
          </p:cNvPr>
          <p:cNvSpPr>
            <a:spLocks noGrp="1"/>
          </p:cNvSpPr>
          <p:nvPr>
            <p:ph type="ftr" sz="quarter" idx="11"/>
          </p:nvPr>
        </p:nvSpPr>
        <p:spPr/>
        <p:txBody>
          <a:bodyPr/>
          <a:lstStyle/>
          <a:p>
            <a:r>
              <a:rPr lang="en-US"/>
              <a:t>Model Validation - Model Fits</a:t>
            </a:r>
          </a:p>
        </p:txBody>
      </p:sp>
    </p:spTree>
    <p:extLst>
      <p:ext uri="{BB962C8B-B14F-4D97-AF65-F5344CB8AC3E}">
        <p14:creationId xmlns:p14="http://schemas.microsoft.com/office/powerpoint/2010/main" val="255166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8787-73DC-7275-FCE8-0658F457EDB5}"/>
              </a:ext>
            </a:extLst>
          </p:cNvPr>
          <p:cNvSpPr>
            <a:spLocks noGrp="1"/>
          </p:cNvSpPr>
          <p:nvPr>
            <p:ph type="title"/>
          </p:nvPr>
        </p:nvSpPr>
        <p:spPr>
          <a:xfrm>
            <a:off x="1371600" y="0"/>
            <a:ext cx="9601200" cy="815926"/>
          </a:xfrm>
        </p:spPr>
        <p:txBody>
          <a:bodyPr/>
          <a:lstStyle/>
          <a:p>
            <a:r>
              <a:rPr lang="en-US" dirty="0"/>
              <a:t>Expected Deaths Model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7CACA2-897C-7C53-8D96-2F8175BFF578}"/>
                  </a:ext>
                </a:extLst>
              </p:cNvPr>
              <p:cNvSpPr>
                <a:spLocks noGrp="1"/>
              </p:cNvSpPr>
              <p:nvPr>
                <p:ph idx="1"/>
              </p:nvPr>
            </p:nvSpPr>
            <p:spPr>
              <a:xfrm>
                <a:off x="1371600" y="675249"/>
                <a:ext cx="9601200" cy="5936566"/>
              </a:xfrm>
            </p:spPr>
            <p:txBody>
              <a:bodyPr>
                <a:normAutofit fontScale="92500" lnSpcReduction="20000"/>
              </a:bodyPr>
              <a:lstStyle/>
              <a:p>
                <a:r>
                  <a:rPr lang="en-US" dirty="0"/>
                  <a:t>Original model: Ordinary Least Squares</a:t>
                </a:r>
              </a:p>
              <a:p>
                <a:pPr lvl="1"/>
                <a:r>
                  <a:rPr lang="en-US" dirty="0"/>
                  <a:t>Range of issues</a:t>
                </a:r>
              </a:p>
              <a:p>
                <a:pPr lvl="2"/>
                <a:r>
                  <a:rPr lang="en-US" dirty="0"/>
                  <a:t>Normality of errors</a:t>
                </a:r>
              </a:p>
              <a:p>
                <a:pPr lvl="2"/>
                <a:r>
                  <a:rPr lang="en-US" dirty="0"/>
                  <a:t>Model mismatch (Normal is continuous / Death counts are discrete)</a:t>
                </a:r>
              </a:p>
              <a:p>
                <a:pPr lvl="2"/>
                <a:r>
                  <a:rPr lang="en-US" dirty="0"/>
                  <a:t>Undetermined systems</a:t>
                </a:r>
              </a:p>
              <a:p>
                <a:pPr lvl="1"/>
                <a:r>
                  <a:rPr lang="en-US" dirty="0"/>
                  <a:t>All of which could lead to prediction inaccuracy</a:t>
                </a:r>
              </a:p>
              <a:p>
                <a:r>
                  <a:rPr lang="en-US" dirty="0"/>
                  <a:t>Two adjustments made</a:t>
                </a:r>
              </a:p>
              <a:p>
                <a:pPr lvl="1"/>
                <a:r>
                  <a:rPr lang="en-US" dirty="0"/>
                  <a:t>Generalized Linear Model (Deaths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𝑃𝑜𝑖𝑠𝑠𝑜𝑛</m:t>
                    </m:r>
                  </m:oMath>
                </a14:m>
                <a:r>
                  <a:rPr lang="en-US" dirty="0"/>
                  <a:t>) instead of OLS. </a:t>
                </a:r>
              </a:p>
              <a:p>
                <a:pPr lvl="2"/>
                <a:r>
                  <a:rPr lang="en-US" dirty="0"/>
                  <a:t>In this adjustment, a link function needs to be selected. Use one of the following three</a:t>
                </a:r>
              </a:p>
              <a:p>
                <a:pPr lvl="3"/>
                <a:r>
                  <a:rPr lang="en-US" dirty="0"/>
                  <a:t>Log</a:t>
                </a:r>
              </a:p>
              <a:p>
                <a:pPr lvl="3"/>
                <a:r>
                  <a:rPr lang="en-US" dirty="0"/>
                  <a:t>Identity</a:t>
                </a:r>
              </a:p>
              <a:p>
                <a:pPr lvl="3"/>
                <a:r>
                  <a:rPr lang="en-US" dirty="0"/>
                  <a:t>Square Root</a:t>
                </a:r>
              </a:p>
              <a:p>
                <a:pPr lvl="2"/>
                <a:r>
                  <a:rPr lang="en-US" dirty="0"/>
                  <a:t>Purpose of this change is to account for distributional inaccuracy</a:t>
                </a:r>
              </a:p>
              <a:p>
                <a:pPr lvl="1"/>
                <a:r>
                  <a:rPr lang="en-US" dirty="0"/>
                  <a:t>Regularization</a:t>
                </a:r>
              </a:p>
              <a:p>
                <a:pPr lvl="2"/>
                <a:r>
                  <a:rPr lang="en-US" dirty="0"/>
                  <a:t>Introduces penalization term to OLS objective function / GLM Log-likelihood</a:t>
                </a:r>
              </a:p>
              <a:p>
                <a:pPr lvl="2"/>
                <a:r>
                  <a:rPr lang="en-US" dirty="0"/>
                  <a:t>Two most common regularization techniques</a:t>
                </a:r>
              </a:p>
              <a:p>
                <a:pPr lvl="3"/>
                <a:r>
                  <a:rPr lang="en-US" dirty="0"/>
                  <a:t>Ridge Regression</a:t>
                </a:r>
              </a:p>
              <a:p>
                <a:pPr lvl="3"/>
                <a:r>
                  <a:rPr lang="en-US" dirty="0"/>
                  <a:t>Lasso Regression</a:t>
                </a:r>
              </a:p>
              <a:p>
                <a:pPr lvl="2"/>
                <a:r>
                  <a:rPr lang="en-US" dirty="0"/>
                  <a:t>Mathematically guaranteed to decrease Mean Squared Error of coefficient estimates</a:t>
                </a:r>
              </a:p>
            </p:txBody>
          </p:sp>
        </mc:Choice>
        <mc:Fallback>
          <p:sp>
            <p:nvSpPr>
              <p:cNvPr id="3" name="Content Placeholder 2">
                <a:extLst>
                  <a:ext uri="{FF2B5EF4-FFF2-40B4-BE49-F238E27FC236}">
                    <a16:creationId xmlns:a16="http://schemas.microsoft.com/office/drawing/2014/main" id="{177CACA2-897C-7C53-8D96-2F8175BFF578}"/>
                  </a:ext>
                </a:extLst>
              </p:cNvPr>
              <p:cNvSpPr>
                <a:spLocks noGrp="1" noRot="1" noChangeAspect="1" noMove="1" noResize="1" noEditPoints="1" noAdjustHandles="1" noChangeArrowheads="1" noChangeShapeType="1" noTextEdit="1"/>
              </p:cNvSpPr>
              <p:nvPr>
                <p:ph idx="1"/>
              </p:nvPr>
            </p:nvSpPr>
            <p:spPr>
              <a:xfrm>
                <a:off x="1371600" y="675249"/>
                <a:ext cx="9601200" cy="5936566"/>
              </a:xfrm>
              <a:blipFill>
                <a:blip r:embed="rId2"/>
                <a:stretch>
                  <a:fillRect l="-528" t="-17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98EF8C9-517A-25A1-BCAC-F0DE2973C9FF}"/>
              </a:ext>
            </a:extLst>
          </p:cNvPr>
          <p:cNvSpPr>
            <a:spLocks noGrp="1"/>
          </p:cNvSpPr>
          <p:nvPr>
            <p:ph type="sldNum" sz="quarter" idx="12"/>
          </p:nvPr>
        </p:nvSpPr>
        <p:spPr/>
        <p:txBody>
          <a:bodyPr/>
          <a:lstStyle/>
          <a:p>
            <a:fld id="{E8B2249B-FD09-4942-9000-EB2098580342}" type="slidenum">
              <a:rPr lang="en-US" smtClean="0"/>
              <a:t>31</a:t>
            </a:fld>
            <a:endParaRPr lang="en-US"/>
          </a:p>
        </p:txBody>
      </p:sp>
      <p:sp>
        <p:nvSpPr>
          <p:cNvPr id="6" name="Footer Placeholder 5">
            <a:extLst>
              <a:ext uri="{FF2B5EF4-FFF2-40B4-BE49-F238E27FC236}">
                <a16:creationId xmlns:a16="http://schemas.microsoft.com/office/drawing/2014/main" id="{F767A81C-88AA-5E01-B0F8-486699981B8A}"/>
              </a:ext>
            </a:extLst>
          </p:cNvPr>
          <p:cNvSpPr>
            <a:spLocks noGrp="1"/>
          </p:cNvSpPr>
          <p:nvPr>
            <p:ph type="ftr" sz="quarter" idx="11"/>
          </p:nvPr>
        </p:nvSpPr>
        <p:spPr/>
        <p:txBody>
          <a:bodyPr/>
          <a:lstStyle/>
          <a:p>
            <a:r>
              <a:rPr lang="en-US"/>
              <a:t>Model Validation - Model Selection</a:t>
            </a:r>
          </a:p>
        </p:txBody>
      </p:sp>
    </p:spTree>
    <p:extLst>
      <p:ext uri="{BB962C8B-B14F-4D97-AF65-F5344CB8AC3E}">
        <p14:creationId xmlns:p14="http://schemas.microsoft.com/office/powerpoint/2010/main" val="3479389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50" y="0"/>
            <a:ext cx="9601200" cy="819150"/>
          </a:xfrm>
        </p:spPr>
        <p:txBody>
          <a:bodyPr/>
          <a:lstStyle/>
          <a:p>
            <a:r>
              <a:rPr lang="en-GB" dirty="0"/>
              <a:t>Validation Code</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742950" y="3276600"/>
            <a:ext cx="9601200" cy="3581400"/>
          </a:xfrm>
        </p:spPr>
        <p:txBody>
          <a:bodyPr/>
          <a:lstStyle/>
          <a:p>
            <a:r>
              <a:rPr lang="en-GB" dirty="0"/>
              <a:t>Reads in data</a:t>
            </a:r>
          </a:p>
          <a:p>
            <a:r>
              <a:rPr lang="en-GB" dirty="0"/>
              <a:t>Since working with SA data, sets ‘weekly’ flag to true</a:t>
            </a:r>
          </a:p>
          <a:p>
            <a:r>
              <a:rPr lang="en-GB" dirty="0"/>
              <a:t>Minor data manipulation</a:t>
            </a:r>
          </a:p>
          <a:p>
            <a:pPr lvl="1"/>
            <a:r>
              <a:rPr lang="en-GB" dirty="0"/>
              <a:t>Change ‘week’/’month’/’quarter’ column to ‘time’ makes model formula easier</a:t>
            </a:r>
          </a:p>
          <a:p>
            <a:pPr lvl="1"/>
            <a:r>
              <a:rPr lang="en-GB" dirty="0"/>
              <a:t>Ensures ‘time’ column is interpreted as factor/category as opposed to numeric data</a:t>
            </a:r>
          </a:p>
          <a:p>
            <a:r>
              <a:rPr lang="en-GB" dirty="0"/>
              <a:t>Creates formula object to use for model creation later</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32</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1" y="819150"/>
            <a:ext cx="10386177" cy="2308324"/>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ZA" dirty="0">
                <a:latin typeface="Monaco" pitchFamily="2" charset="77"/>
              </a:rPr>
              <a:t>data = </a:t>
            </a:r>
            <a:r>
              <a:rPr lang="en-ZA" dirty="0" err="1">
                <a:latin typeface="Monaco" pitchFamily="2" charset="77"/>
              </a:rPr>
              <a:t>read.csv</a:t>
            </a:r>
            <a:r>
              <a:rPr lang="en-ZA" dirty="0">
                <a:latin typeface="Monaco" pitchFamily="2" charset="77"/>
              </a:rPr>
              <a:t>(“./data/historical-deaths/</a:t>
            </a:r>
            <a:r>
              <a:rPr lang="en-ZA" dirty="0" err="1">
                <a:latin typeface="Monaco" pitchFamily="2" charset="77"/>
              </a:rPr>
              <a:t>south_africa_weekly_deaths.csv</a:t>
            </a:r>
            <a:r>
              <a:rPr lang="en-ZA" dirty="0">
                <a:latin typeface="Monaco" pitchFamily="2" charset="77"/>
              </a:rPr>
              <a:t>")</a:t>
            </a:r>
          </a:p>
          <a:p>
            <a:r>
              <a:rPr lang="en-ZA" dirty="0">
                <a:latin typeface="Monaco" pitchFamily="2" charset="77"/>
              </a:rPr>
              <a:t>weekly=T</a:t>
            </a:r>
          </a:p>
          <a:p>
            <a:endParaRPr lang="en-ZA" dirty="0">
              <a:latin typeface="Monaco" pitchFamily="2" charset="77"/>
            </a:endParaRPr>
          </a:p>
          <a:p>
            <a:r>
              <a:rPr lang="en-ZA" dirty="0" err="1">
                <a:latin typeface="Monaco" pitchFamily="2" charset="77"/>
              </a:rPr>
              <a:t>colnames</a:t>
            </a:r>
            <a:r>
              <a:rPr lang="en-ZA" dirty="0">
                <a:latin typeface="Monaco" pitchFamily="2" charset="77"/>
              </a:rPr>
              <a:t>(data)[8] = "time"</a:t>
            </a:r>
          </a:p>
          <a:p>
            <a:r>
              <a:rPr lang="en-ZA" dirty="0" err="1">
                <a:latin typeface="Monaco" pitchFamily="2" charset="77"/>
              </a:rPr>
              <a:t>data$time</a:t>
            </a:r>
            <a:r>
              <a:rPr lang="en-ZA" dirty="0">
                <a:latin typeface="Monaco" pitchFamily="2" charset="77"/>
              </a:rPr>
              <a:t> = </a:t>
            </a:r>
            <a:r>
              <a:rPr lang="en-ZA" dirty="0" err="1">
                <a:latin typeface="Monaco" pitchFamily="2" charset="77"/>
              </a:rPr>
              <a:t>as.factor</a:t>
            </a:r>
            <a:r>
              <a:rPr lang="en-ZA" dirty="0">
                <a:latin typeface="Monaco" pitchFamily="2" charset="77"/>
              </a:rPr>
              <a:t>(</a:t>
            </a:r>
            <a:r>
              <a:rPr lang="en-ZA" dirty="0" err="1">
                <a:latin typeface="Monaco" pitchFamily="2" charset="77"/>
              </a:rPr>
              <a:t>data$time</a:t>
            </a:r>
            <a:r>
              <a:rPr lang="en-ZA" dirty="0">
                <a:latin typeface="Monaco" pitchFamily="2" charset="77"/>
              </a:rPr>
              <a:t>)</a:t>
            </a:r>
          </a:p>
          <a:p>
            <a:endParaRPr lang="en-ZA" dirty="0">
              <a:latin typeface="Monaco" pitchFamily="2" charset="77"/>
            </a:endParaRPr>
          </a:p>
          <a:p>
            <a:r>
              <a:rPr lang="en-ZA" dirty="0" err="1">
                <a:latin typeface="Monaco" pitchFamily="2" charset="77"/>
              </a:rPr>
              <a:t>lm_formula</a:t>
            </a:r>
            <a:r>
              <a:rPr lang="en-ZA" dirty="0">
                <a:latin typeface="Monaco" pitchFamily="2" charset="77"/>
              </a:rPr>
              <a:t> = </a:t>
            </a:r>
            <a:r>
              <a:rPr lang="en-ZA" dirty="0" err="1">
                <a:latin typeface="Monaco" pitchFamily="2" charset="77"/>
              </a:rPr>
              <a:t>as.formula</a:t>
            </a:r>
            <a:r>
              <a:rPr lang="en-ZA" dirty="0">
                <a:latin typeface="Monaco" pitchFamily="2" charset="77"/>
              </a:rPr>
              <a:t>(</a:t>
            </a:r>
            <a:r>
              <a:rPr lang="en-ZA" dirty="0" err="1">
                <a:latin typeface="Monaco" pitchFamily="2" charset="77"/>
              </a:rPr>
              <a:t>total_deaths_per_day</a:t>
            </a:r>
            <a:r>
              <a:rPr lang="en-ZA" dirty="0">
                <a:latin typeface="Monaco" pitchFamily="2" charset="77"/>
              </a:rPr>
              <a:t> ~ year + time)</a:t>
            </a:r>
          </a:p>
          <a:p>
            <a:r>
              <a:rPr lang="en-ZA" dirty="0" err="1">
                <a:latin typeface="Monaco" pitchFamily="2" charset="77"/>
              </a:rPr>
              <a:t>glm_formula</a:t>
            </a:r>
            <a:r>
              <a:rPr lang="en-ZA" dirty="0">
                <a:latin typeface="Monaco" pitchFamily="2" charset="77"/>
              </a:rPr>
              <a:t> = </a:t>
            </a:r>
            <a:r>
              <a:rPr lang="en-ZA" dirty="0" err="1">
                <a:latin typeface="Monaco" pitchFamily="2" charset="77"/>
              </a:rPr>
              <a:t>as.formula</a:t>
            </a:r>
            <a:r>
              <a:rPr lang="en-ZA" dirty="0">
                <a:latin typeface="Monaco" pitchFamily="2" charset="77"/>
              </a:rPr>
              <a:t>(</a:t>
            </a:r>
            <a:r>
              <a:rPr lang="en-ZA" dirty="0" err="1">
                <a:latin typeface="Monaco" pitchFamily="2" charset="77"/>
              </a:rPr>
              <a:t>total_deaths</a:t>
            </a:r>
            <a:r>
              <a:rPr lang="en-ZA" dirty="0">
                <a:latin typeface="Monaco" pitchFamily="2" charset="77"/>
              </a:rPr>
              <a:t> ~ year + time)</a:t>
            </a:r>
          </a:p>
        </p:txBody>
      </p:sp>
      <p:sp>
        <p:nvSpPr>
          <p:cNvPr id="7" name="Footer Placeholder 6">
            <a:extLst>
              <a:ext uri="{FF2B5EF4-FFF2-40B4-BE49-F238E27FC236}">
                <a16:creationId xmlns:a16="http://schemas.microsoft.com/office/drawing/2014/main" id="{25786395-798D-1369-2F34-244F68893F50}"/>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1989513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50" y="0"/>
            <a:ext cx="9601200" cy="819150"/>
          </a:xfrm>
        </p:spPr>
        <p:txBody>
          <a:bodyPr/>
          <a:lstStyle/>
          <a:p>
            <a:r>
              <a:rPr lang="en-GB" dirty="0"/>
              <a:t>Validation Code</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742950" y="3855343"/>
            <a:ext cx="9601200" cy="2800350"/>
          </a:xfrm>
        </p:spPr>
        <p:txBody>
          <a:bodyPr/>
          <a:lstStyle/>
          <a:p>
            <a:r>
              <a:rPr lang="en-GB" dirty="0"/>
              <a:t>Creates training data set</a:t>
            </a:r>
          </a:p>
          <a:p>
            <a:pPr lvl="1"/>
            <a:r>
              <a:rPr lang="en-GB" dirty="0"/>
              <a:t>If death data is recorded weekly, then does the same fix that The Economist uses to get around week 53 issue</a:t>
            </a:r>
          </a:p>
          <a:p>
            <a:r>
              <a:rPr lang="en-GB" dirty="0"/>
              <a:t>Also creates imputed column called ‘</a:t>
            </a:r>
            <a:r>
              <a:rPr lang="en-GB" dirty="0" err="1"/>
              <a:t>total_deaths_per_day</a:t>
            </a:r>
            <a:r>
              <a:rPr lang="en-GB" dirty="0"/>
              <a:t>’ which is used by the normal OLS model as the response variable</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33</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0"/>
            <a:ext cx="11261499" cy="28931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400" dirty="0">
                <a:latin typeface="Monaco" pitchFamily="2" charset="77"/>
              </a:rPr>
              <a:t>if (weekly) {</a:t>
            </a:r>
          </a:p>
          <a:p>
            <a:r>
              <a:rPr lang="en-ZA" sz="1400" dirty="0">
                <a:latin typeface="Monaco" pitchFamily="2" charset="77"/>
              </a:rPr>
              <a:t>	week_53_df = data %&gt;%</a:t>
            </a:r>
          </a:p>
          <a:p>
            <a:r>
              <a:rPr lang="en-ZA" sz="1400" dirty="0">
                <a:latin typeface="Monaco" pitchFamily="2" charset="77"/>
              </a:rPr>
              <a:t>		filter(time %in% c("52","53")) %&gt;% mutate(time = "53", week_53 = 1)</a:t>
            </a:r>
          </a:p>
          <a:p>
            <a:r>
              <a:rPr lang="en-ZA" sz="1400" dirty="0">
                <a:latin typeface="Monaco" pitchFamily="2" charset="77"/>
              </a:rPr>
              <a:t>	</a:t>
            </a:r>
            <a:r>
              <a:rPr lang="en-ZA" sz="1400" dirty="0" err="1">
                <a:latin typeface="Monaco" pitchFamily="2" charset="77"/>
              </a:rPr>
              <a:t>train_df</a:t>
            </a:r>
            <a:r>
              <a:rPr lang="en-ZA" sz="1400" dirty="0">
                <a:latin typeface="Monaco" pitchFamily="2" charset="77"/>
              </a:rPr>
              <a:t> = data %&gt;%</a:t>
            </a:r>
          </a:p>
          <a:p>
            <a:r>
              <a:rPr lang="en-ZA" sz="1400" dirty="0">
                <a:latin typeface="Monaco" pitchFamily="2" charset="77"/>
              </a:rPr>
              <a:t>		filter(time != "53") %&gt;%</a:t>
            </a:r>
          </a:p>
          <a:p>
            <a:r>
              <a:rPr lang="en-ZA" sz="1400" dirty="0">
                <a:latin typeface="Monaco" pitchFamily="2" charset="77"/>
              </a:rPr>
              <a:t>		</a:t>
            </a:r>
            <a:r>
              <a:rPr lang="en-ZA" sz="1400" dirty="0" err="1">
                <a:latin typeface="Monaco" pitchFamily="2" charset="77"/>
              </a:rPr>
              <a:t>bind_rows</a:t>
            </a:r>
            <a:r>
              <a:rPr lang="en-ZA" sz="1400" dirty="0">
                <a:latin typeface="Monaco" pitchFamily="2" charset="77"/>
              </a:rPr>
              <a:t>(week_53_df) %&gt;%</a:t>
            </a:r>
          </a:p>
          <a:p>
            <a:r>
              <a:rPr lang="en-ZA" sz="1400" dirty="0">
                <a:latin typeface="Monaco" pitchFamily="2" charset="77"/>
              </a:rPr>
              <a:t>		filter(year &lt; 2020) %&gt;%</a:t>
            </a:r>
          </a:p>
          <a:p>
            <a:r>
              <a:rPr lang="en-ZA" sz="1400" dirty="0">
                <a:latin typeface="Monaco" pitchFamily="2" charset="77"/>
              </a:rPr>
              <a:t>		mutate(</a:t>
            </a:r>
            <a:r>
              <a:rPr lang="en-ZA" sz="1400" dirty="0" err="1">
                <a:latin typeface="Monaco" pitchFamily="2" charset="77"/>
              </a:rPr>
              <a:t>total_deaths_per_day</a:t>
            </a:r>
            <a:r>
              <a:rPr lang="en-ZA" sz="1400" dirty="0">
                <a:latin typeface="Monaco" pitchFamily="2" charset="77"/>
              </a:rPr>
              <a:t> = </a:t>
            </a:r>
            <a:r>
              <a:rPr lang="en-ZA" sz="1400" dirty="0" err="1">
                <a:latin typeface="Monaco" pitchFamily="2" charset="77"/>
              </a:rPr>
              <a:t>total_deaths</a:t>
            </a:r>
            <a:r>
              <a:rPr lang="en-ZA" sz="1400" dirty="0">
                <a:latin typeface="Monaco" pitchFamily="2" charset="77"/>
              </a:rPr>
              <a:t> / days)</a:t>
            </a:r>
          </a:p>
          <a:p>
            <a:r>
              <a:rPr lang="en-ZA" sz="1400" dirty="0">
                <a:latin typeface="Monaco" pitchFamily="2" charset="77"/>
              </a:rPr>
              <a:t>} else {</a:t>
            </a:r>
          </a:p>
          <a:p>
            <a:r>
              <a:rPr lang="en-ZA" sz="1400" dirty="0">
                <a:latin typeface="Monaco" pitchFamily="2" charset="77"/>
              </a:rPr>
              <a:t>	</a:t>
            </a:r>
            <a:r>
              <a:rPr lang="en-ZA" sz="1400" dirty="0" err="1">
                <a:latin typeface="Monaco" pitchFamily="2" charset="77"/>
              </a:rPr>
              <a:t>train_df</a:t>
            </a:r>
            <a:r>
              <a:rPr lang="en-ZA" sz="1400" dirty="0">
                <a:latin typeface="Monaco" pitchFamily="2" charset="77"/>
              </a:rPr>
              <a:t> = data %&gt;%</a:t>
            </a:r>
          </a:p>
          <a:p>
            <a:r>
              <a:rPr lang="en-ZA" sz="1400" dirty="0">
                <a:latin typeface="Monaco" pitchFamily="2" charset="77"/>
              </a:rPr>
              <a:t>		filter(year &lt; 2020) %&gt;%</a:t>
            </a:r>
          </a:p>
          <a:p>
            <a:r>
              <a:rPr lang="en-ZA" sz="1400" dirty="0">
                <a:latin typeface="Monaco" pitchFamily="2" charset="77"/>
              </a:rPr>
              <a:t>		mutate(</a:t>
            </a:r>
            <a:r>
              <a:rPr lang="en-ZA" sz="1400" dirty="0" err="1">
                <a:latin typeface="Monaco" pitchFamily="2" charset="77"/>
              </a:rPr>
              <a:t>total_deaths_per_day</a:t>
            </a:r>
            <a:r>
              <a:rPr lang="en-ZA" sz="1400" dirty="0">
                <a:latin typeface="Monaco" pitchFamily="2" charset="77"/>
              </a:rPr>
              <a:t> = </a:t>
            </a:r>
            <a:r>
              <a:rPr lang="en-ZA" sz="1400" dirty="0" err="1">
                <a:latin typeface="Monaco" pitchFamily="2" charset="77"/>
              </a:rPr>
              <a:t>total_deaths</a:t>
            </a:r>
            <a:r>
              <a:rPr lang="en-ZA" sz="1400" dirty="0">
                <a:latin typeface="Monaco" pitchFamily="2" charset="77"/>
              </a:rPr>
              <a:t> / days)</a:t>
            </a:r>
          </a:p>
          <a:p>
            <a:r>
              <a:rPr lang="en-ZA" sz="1400" dirty="0">
                <a:latin typeface="Monaco" pitchFamily="2" charset="77"/>
              </a:rPr>
              <a:t>}</a:t>
            </a:r>
          </a:p>
        </p:txBody>
      </p:sp>
      <p:sp>
        <p:nvSpPr>
          <p:cNvPr id="7" name="Footer Placeholder 6">
            <a:extLst>
              <a:ext uri="{FF2B5EF4-FFF2-40B4-BE49-F238E27FC236}">
                <a16:creationId xmlns:a16="http://schemas.microsoft.com/office/drawing/2014/main" id="{0766EBC0-4A0C-8782-179C-748EBEFFDA22}"/>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1550775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50" y="0"/>
            <a:ext cx="9601200" cy="819150"/>
          </a:xfrm>
        </p:spPr>
        <p:txBody>
          <a:bodyPr/>
          <a:lstStyle/>
          <a:p>
            <a:r>
              <a:rPr lang="en-GB" dirty="0"/>
              <a:t>Validation Code</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682850" y="4312543"/>
            <a:ext cx="9601200" cy="2545457"/>
          </a:xfrm>
        </p:spPr>
        <p:txBody>
          <a:bodyPr/>
          <a:lstStyle/>
          <a:p>
            <a:r>
              <a:rPr lang="en-GB" dirty="0"/>
              <a:t>Creates training data set</a:t>
            </a:r>
          </a:p>
          <a:p>
            <a:pPr lvl="1"/>
            <a:r>
              <a:rPr lang="en-GB" dirty="0"/>
              <a:t>If death data is recorded weekly, then does the same fix that The Economist uses to get around week 53 issue</a:t>
            </a:r>
          </a:p>
          <a:p>
            <a:r>
              <a:rPr lang="en-GB" dirty="0"/>
              <a:t>Also creates imputed column called ‘</a:t>
            </a:r>
            <a:r>
              <a:rPr lang="en-GB" dirty="0" err="1"/>
              <a:t>total_deaths_per_day</a:t>
            </a:r>
            <a:r>
              <a:rPr lang="en-GB" dirty="0"/>
              <a:t>’ which is used by the normal OLS model as the response variable</a:t>
            </a:r>
          </a:p>
          <a:p>
            <a:r>
              <a:rPr lang="en-GB" dirty="0"/>
              <a:t>Creates testing data set</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34</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0"/>
            <a:ext cx="11261499" cy="33239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400" dirty="0">
                <a:latin typeface="Monaco" pitchFamily="2" charset="77"/>
              </a:rPr>
              <a:t>if (weekly) {</a:t>
            </a:r>
          </a:p>
          <a:p>
            <a:r>
              <a:rPr lang="en-ZA" sz="1400" dirty="0">
                <a:latin typeface="Monaco" pitchFamily="2" charset="77"/>
              </a:rPr>
              <a:t>	week_53_df = data %&gt;%</a:t>
            </a:r>
          </a:p>
          <a:p>
            <a:r>
              <a:rPr lang="en-ZA" sz="1400" dirty="0">
                <a:latin typeface="Monaco" pitchFamily="2" charset="77"/>
              </a:rPr>
              <a:t>		filter(time %in% c("52","53")) %&gt;% mutate(time = "53", week_53 = 1)</a:t>
            </a:r>
          </a:p>
          <a:p>
            <a:r>
              <a:rPr lang="en-ZA" sz="1400" dirty="0">
                <a:latin typeface="Monaco" pitchFamily="2" charset="77"/>
              </a:rPr>
              <a:t>	</a:t>
            </a:r>
            <a:r>
              <a:rPr lang="en-ZA" sz="1400" dirty="0" err="1">
                <a:latin typeface="Monaco" pitchFamily="2" charset="77"/>
              </a:rPr>
              <a:t>train_df</a:t>
            </a:r>
            <a:r>
              <a:rPr lang="en-ZA" sz="1400" dirty="0">
                <a:latin typeface="Monaco" pitchFamily="2" charset="77"/>
              </a:rPr>
              <a:t> = data %&gt;%</a:t>
            </a:r>
          </a:p>
          <a:p>
            <a:r>
              <a:rPr lang="en-ZA" sz="1400" dirty="0">
                <a:latin typeface="Monaco" pitchFamily="2" charset="77"/>
              </a:rPr>
              <a:t>		filter(time != "53") %&gt;%</a:t>
            </a:r>
          </a:p>
          <a:p>
            <a:r>
              <a:rPr lang="en-ZA" sz="1400" dirty="0">
                <a:latin typeface="Monaco" pitchFamily="2" charset="77"/>
              </a:rPr>
              <a:t>		</a:t>
            </a:r>
            <a:r>
              <a:rPr lang="en-ZA" sz="1400" dirty="0" err="1">
                <a:latin typeface="Monaco" pitchFamily="2" charset="77"/>
              </a:rPr>
              <a:t>bind_rows</a:t>
            </a:r>
            <a:r>
              <a:rPr lang="en-ZA" sz="1400" dirty="0">
                <a:latin typeface="Monaco" pitchFamily="2" charset="77"/>
              </a:rPr>
              <a:t>(week_53_df) %&gt;%</a:t>
            </a:r>
          </a:p>
          <a:p>
            <a:r>
              <a:rPr lang="en-ZA" sz="1400" dirty="0">
                <a:latin typeface="Monaco" pitchFamily="2" charset="77"/>
              </a:rPr>
              <a:t>		filter(year &lt; 2020) %&gt;%</a:t>
            </a:r>
          </a:p>
          <a:p>
            <a:r>
              <a:rPr lang="en-ZA" sz="1400" dirty="0">
                <a:latin typeface="Monaco" pitchFamily="2" charset="77"/>
              </a:rPr>
              <a:t>		mutate(</a:t>
            </a:r>
            <a:r>
              <a:rPr lang="en-ZA" sz="1400" dirty="0" err="1">
                <a:latin typeface="Monaco" pitchFamily="2" charset="77"/>
              </a:rPr>
              <a:t>total_deaths_per_day</a:t>
            </a:r>
            <a:r>
              <a:rPr lang="en-ZA" sz="1400" dirty="0">
                <a:latin typeface="Monaco" pitchFamily="2" charset="77"/>
              </a:rPr>
              <a:t> = </a:t>
            </a:r>
            <a:r>
              <a:rPr lang="en-ZA" sz="1400" dirty="0" err="1">
                <a:latin typeface="Monaco" pitchFamily="2" charset="77"/>
              </a:rPr>
              <a:t>total_deaths</a:t>
            </a:r>
            <a:r>
              <a:rPr lang="en-ZA" sz="1400" dirty="0">
                <a:latin typeface="Monaco" pitchFamily="2" charset="77"/>
              </a:rPr>
              <a:t> / days)</a:t>
            </a:r>
          </a:p>
          <a:p>
            <a:r>
              <a:rPr lang="en-ZA" sz="1400" dirty="0">
                <a:latin typeface="Monaco" pitchFamily="2" charset="77"/>
              </a:rPr>
              <a:t>} else {</a:t>
            </a:r>
          </a:p>
          <a:p>
            <a:r>
              <a:rPr lang="en-ZA" sz="1400" dirty="0">
                <a:latin typeface="Monaco" pitchFamily="2" charset="77"/>
              </a:rPr>
              <a:t>	</a:t>
            </a:r>
            <a:r>
              <a:rPr lang="en-ZA" sz="1400" dirty="0" err="1">
                <a:latin typeface="Monaco" pitchFamily="2" charset="77"/>
              </a:rPr>
              <a:t>train_df</a:t>
            </a:r>
            <a:r>
              <a:rPr lang="en-ZA" sz="1400" dirty="0">
                <a:latin typeface="Monaco" pitchFamily="2" charset="77"/>
              </a:rPr>
              <a:t> = data %&gt;%</a:t>
            </a:r>
          </a:p>
          <a:p>
            <a:r>
              <a:rPr lang="en-ZA" sz="1400" dirty="0">
                <a:latin typeface="Monaco" pitchFamily="2" charset="77"/>
              </a:rPr>
              <a:t>		filter(year &lt; 2020) %&gt;%</a:t>
            </a:r>
          </a:p>
          <a:p>
            <a:r>
              <a:rPr lang="en-ZA" sz="1400" dirty="0">
                <a:latin typeface="Monaco" pitchFamily="2" charset="77"/>
              </a:rPr>
              <a:t>		mutate(</a:t>
            </a:r>
            <a:r>
              <a:rPr lang="en-ZA" sz="1400" dirty="0" err="1">
                <a:latin typeface="Monaco" pitchFamily="2" charset="77"/>
              </a:rPr>
              <a:t>total_deaths_per_day</a:t>
            </a:r>
            <a:r>
              <a:rPr lang="en-ZA" sz="1400" dirty="0">
                <a:latin typeface="Monaco" pitchFamily="2" charset="77"/>
              </a:rPr>
              <a:t> = </a:t>
            </a:r>
            <a:r>
              <a:rPr lang="en-ZA" sz="1400" dirty="0" err="1">
                <a:latin typeface="Monaco" pitchFamily="2" charset="77"/>
              </a:rPr>
              <a:t>total_deaths</a:t>
            </a:r>
            <a:r>
              <a:rPr lang="en-ZA" sz="1400" dirty="0">
                <a:latin typeface="Monaco" pitchFamily="2" charset="77"/>
              </a:rPr>
              <a:t> / days)</a:t>
            </a:r>
          </a:p>
          <a:p>
            <a:r>
              <a:rPr lang="en-ZA" sz="1400" dirty="0">
                <a:latin typeface="Monaco" pitchFamily="2" charset="77"/>
              </a:rPr>
              <a:t>}</a:t>
            </a:r>
          </a:p>
          <a:p>
            <a:endParaRPr lang="en-ZA" sz="1400" dirty="0">
              <a:latin typeface="Monaco" pitchFamily="2" charset="77"/>
            </a:endParaRPr>
          </a:p>
          <a:p>
            <a:r>
              <a:rPr lang="en-ZA" sz="1400" dirty="0" err="1">
                <a:latin typeface="Monaco" pitchFamily="2" charset="77"/>
              </a:rPr>
              <a:t>test_df</a:t>
            </a:r>
            <a:r>
              <a:rPr lang="en-ZA" sz="1400" dirty="0">
                <a:latin typeface="Monaco" pitchFamily="2" charset="77"/>
              </a:rPr>
              <a:t> = data %&gt;% filter(year &gt;= 2020)</a:t>
            </a:r>
          </a:p>
        </p:txBody>
      </p:sp>
      <p:sp>
        <p:nvSpPr>
          <p:cNvPr id="7" name="Footer Placeholder 6">
            <a:extLst>
              <a:ext uri="{FF2B5EF4-FFF2-40B4-BE49-F238E27FC236}">
                <a16:creationId xmlns:a16="http://schemas.microsoft.com/office/drawing/2014/main" id="{8D320A44-794D-399C-825A-958CF6128F8D}"/>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853581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50" y="0"/>
            <a:ext cx="9601200" cy="819150"/>
          </a:xfrm>
        </p:spPr>
        <p:txBody>
          <a:bodyPr/>
          <a:lstStyle/>
          <a:p>
            <a:r>
              <a:rPr lang="en-GB" dirty="0"/>
              <a:t>Validation Code</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742950" y="3065919"/>
            <a:ext cx="9601200" cy="2972931"/>
          </a:xfrm>
        </p:spPr>
        <p:txBody>
          <a:bodyPr>
            <a:normAutofit fontScale="92500" lnSpcReduction="10000"/>
          </a:bodyPr>
          <a:lstStyle/>
          <a:p>
            <a:r>
              <a:rPr lang="en-GB" dirty="0"/>
              <a:t>Ridge/Lasso regression library functions require categorical variables to be one-hot-encoded. </a:t>
            </a:r>
          </a:p>
          <a:p>
            <a:r>
              <a:rPr lang="en-GB" dirty="0"/>
              <a:t>They also don’t use normal formula objects like ‘</a:t>
            </a:r>
            <a:r>
              <a:rPr lang="en-GB" dirty="0" err="1"/>
              <a:t>lm</a:t>
            </a:r>
            <a:r>
              <a:rPr lang="en-GB" dirty="0"/>
              <a:t>’ / ‘</a:t>
            </a:r>
            <a:r>
              <a:rPr lang="en-GB" dirty="0" err="1"/>
              <a:t>glm</a:t>
            </a:r>
            <a:r>
              <a:rPr lang="en-GB" dirty="0"/>
              <a:t>’ functions and instead need a design matrix and a response vector</a:t>
            </a:r>
          </a:p>
          <a:p>
            <a:r>
              <a:rPr lang="en-GB" dirty="0"/>
              <a:t>Create a range of possible lambda parameters to use in the tuning process for ridge/lasso regression</a:t>
            </a:r>
          </a:p>
          <a:p>
            <a:r>
              <a:rPr lang="en-GB" dirty="0"/>
              <a:t>When making predictions the ridge/lasso regression library functions need the data to be in the same format as the training data, so make a one-hot-encoded design matrix for the testing data set</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35</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0"/>
            <a:ext cx="11261499"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400" dirty="0" err="1">
                <a:latin typeface="Monaco" pitchFamily="2" charset="77"/>
              </a:rPr>
              <a:t>TimeOHEC</a:t>
            </a:r>
            <a:r>
              <a:rPr lang="en-ZA" sz="1400" dirty="0">
                <a:latin typeface="Monaco" pitchFamily="2" charset="77"/>
              </a:rPr>
              <a:t> = </a:t>
            </a:r>
            <a:r>
              <a:rPr lang="en-ZA" sz="1400" dirty="0" err="1">
                <a:latin typeface="Monaco" pitchFamily="2" charset="77"/>
              </a:rPr>
              <a:t>model.matrix</a:t>
            </a:r>
            <a:r>
              <a:rPr lang="en-ZA" sz="1400" dirty="0">
                <a:latin typeface="Monaco" pitchFamily="2" charset="77"/>
              </a:rPr>
              <a:t>(~0+time,data=</a:t>
            </a:r>
            <a:r>
              <a:rPr lang="en-ZA" sz="1400" dirty="0" err="1">
                <a:latin typeface="Monaco" pitchFamily="2" charset="77"/>
              </a:rPr>
              <a:t>train_df</a:t>
            </a:r>
            <a:r>
              <a:rPr lang="en-ZA" sz="1400" dirty="0">
                <a:latin typeface="Monaco" pitchFamily="2" charset="77"/>
              </a:rPr>
              <a:t>)</a:t>
            </a:r>
          </a:p>
          <a:p>
            <a:r>
              <a:rPr lang="en-ZA" sz="1400" dirty="0">
                <a:latin typeface="Monaco" pitchFamily="2" charset="77"/>
              </a:rPr>
              <a:t>X = </a:t>
            </a:r>
            <a:r>
              <a:rPr lang="en-ZA" sz="1400" dirty="0" err="1">
                <a:latin typeface="Monaco" pitchFamily="2" charset="77"/>
              </a:rPr>
              <a:t>cbind</a:t>
            </a:r>
            <a:r>
              <a:rPr lang="en-ZA" sz="1400" dirty="0">
                <a:latin typeface="Monaco" pitchFamily="2" charset="77"/>
              </a:rPr>
              <a:t>(</a:t>
            </a:r>
            <a:r>
              <a:rPr lang="en-ZA" sz="1400" dirty="0" err="1">
                <a:latin typeface="Monaco" pitchFamily="2" charset="77"/>
              </a:rPr>
              <a:t>train_df$year</a:t>
            </a:r>
            <a:r>
              <a:rPr lang="en-ZA" sz="1400" dirty="0">
                <a:latin typeface="Monaco" pitchFamily="2" charset="77"/>
              </a:rPr>
              <a:t>, </a:t>
            </a:r>
            <a:r>
              <a:rPr lang="en-ZA" sz="1400" dirty="0" err="1">
                <a:latin typeface="Monaco" pitchFamily="2" charset="77"/>
              </a:rPr>
              <a:t>TimeOHEC</a:t>
            </a:r>
            <a:r>
              <a:rPr lang="en-ZA" sz="1400" dirty="0">
                <a:latin typeface="Monaco" pitchFamily="2" charset="77"/>
              </a:rPr>
              <a:t>)</a:t>
            </a:r>
          </a:p>
          <a:p>
            <a:r>
              <a:rPr lang="en-ZA" sz="1400" dirty="0">
                <a:latin typeface="Monaco" pitchFamily="2" charset="77"/>
              </a:rPr>
              <a:t>Y = </a:t>
            </a:r>
            <a:r>
              <a:rPr lang="en-ZA" sz="1400" dirty="0" err="1">
                <a:latin typeface="Monaco" pitchFamily="2" charset="77"/>
              </a:rPr>
              <a:t>as.matrix</a:t>
            </a:r>
            <a:r>
              <a:rPr lang="en-ZA" sz="1400" dirty="0">
                <a:latin typeface="Monaco" pitchFamily="2" charset="77"/>
              </a:rPr>
              <a:t>(</a:t>
            </a:r>
            <a:r>
              <a:rPr lang="en-ZA" sz="1400" dirty="0" err="1">
                <a:latin typeface="Monaco" pitchFamily="2" charset="77"/>
              </a:rPr>
              <a:t>train_df$total_deaths_per_day</a:t>
            </a:r>
            <a:r>
              <a:rPr lang="en-ZA" sz="1400" dirty="0">
                <a:latin typeface="Monaco" pitchFamily="2" charset="77"/>
              </a:rPr>
              <a:t>)</a:t>
            </a:r>
          </a:p>
          <a:p>
            <a:r>
              <a:rPr lang="en-ZA" sz="1400" dirty="0" err="1">
                <a:latin typeface="Monaco" pitchFamily="2" charset="77"/>
              </a:rPr>
              <a:t>Y_glm</a:t>
            </a:r>
            <a:r>
              <a:rPr lang="en-ZA" sz="1400" dirty="0">
                <a:latin typeface="Monaco" pitchFamily="2" charset="77"/>
              </a:rPr>
              <a:t> = </a:t>
            </a:r>
            <a:r>
              <a:rPr lang="en-ZA" sz="1400" dirty="0" err="1">
                <a:latin typeface="Monaco" pitchFamily="2" charset="77"/>
              </a:rPr>
              <a:t>as.matrix</a:t>
            </a:r>
            <a:r>
              <a:rPr lang="en-ZA" sz="1400" dirty="0">
                <a:latin typeface="Monaco" pitchFamily="2" charset="77"/>
              </a:rPr>
              <a:t>(</a:t>
            </a:r>
            <a:r>
              <a:rPr lang="en-ZA" sz="1400" dirty="0" err="1">
                <a:latin typeface="Monaco" pitchFamily="2" charset="77"/>
              </a:rPr>
              <a:t>train_df$total_deaths</a:t>
            </a:r>
            <a:r>
              <a:rPr lang="en-ZA" sz="1400" dirty="0">
                <a:latin typeface="Monaco" pitchFamily="2" charset="77"/>
              </a:rPr>
              <a:t>)</a:t>
            </a:r>
          </a:p>
          <a:p>
            <a:endParaRPr lang="en-ZA" sz="1400" dirty="0">
              <a:latin typeface="Monaco" pitchFamily="2" charset="77"/>
            </a:endParaRPr>
          </a:p>
          <a:p>
            <a:r>
              <a:rPr lang="en-ZA" sz="1400" dirty="0">
                <a:latin typeface="Monaco" pitchFamily="2" charset="77"/>
              </a:rPr>
              <a:t>lambdas = 10^(</a:t>
            </a:r>
            <a:r>
              <a:rPr lang="en-ZA" sz="1400" dirty="0" err="1">
                <a:latin typeface="Monaco" pitchFamily="2" charset="77"/>
              </a:rPr>
              <a:t>seq</a:t>
            </a:r>
            <a:r>
              <a:rPr lang="en-ZA" sz="1400" dirty="0">
                <a:latin typeface="Monaco" pitchFamily="2" charset="77"/>
              </a:rPr>
              <a:t>(-5,5,by=0.01))</a:t>
            </a:r>
          </a:p>
          <a:p>
            <a:endParaRPr lang="en-ZA" sz="1400" dirty="0">
              <a:latin typeface="Monaco" pitchFamily="2" charset="77"/>
            </a:endParaRPr>
          </a:p>
          <a:p>
            <a:r>
              <a:rPr lang="en-ZA" sz="1400" dirty="0" err="1">
                <a:latin typeface="Monaco" pitchFamily="2" charset="77"/>
              </a:rPr>
              <a:t>test_TimeOHEC</a:t>
            </a:r>
            <a:r>
              <a:rPr lang="en-ZA" sz="1400" dirty="0">
                <a:latin typeface="Monaco" pitchFamily="2" charset="77"/>
              </a:rPr>
              <a:t> = </a:t>
            </a:r>
            <a:r>
              <a:rPr lang="en-ZA" sz="1400" dirty="0" err="1">
                <a:latin typeface="Monaco" pitchFamily="2" charset="77"/>
              </a:rPr>
              <a:t>model.matrix</a:t>
            </a:r>
            <a:r>
              <a:rPr lang="en-ZA" sz="1400" dirty="0">
                <a:latin typeface="Monaco" pitchFamily="2" charset="77"/>
              </a:rPr>
              <a:t>(~0+time,data=</a:t>
            </a:r>
            <a:r>
              <a:rPr lang="en-ZA" sz="1400" dirty="0" err="1">
                <a:latin typeface="Monaco" pitchFamily="2" charset="77"/>
              </a:rPr>
              <a:t>test_df</a:t>
            </a:r>
            <a:r>
              <a:rPr lang="en-ZA" sz="1400" dirty="0">
                <a:latin typeface="Monaco" pitchFamily="2" charset="77"/>
              </a:rPr>
              <a:t>)</a:t>
            </a:r>
          </a:p>
          <a:p>
            <a:r>
              <a:rPr lang="en-ZA" sz="1400" dirty="0" err="1">
                <a:latin typeface="Monaco" pitchFamily="2" charset="77"/>
              </a:rPr>
              <a:t>test_X</a:t>
            </a:r>
            <a:r>
              <a:rPr lang="en-ZA" sz="1400" dirty="0">
                <a:latin typeface="Monaco" pitchFamily="2" charset="77"/>
              </a:rPr>
              <a:t> = </a:t>
            </a:r>
            <a:r>
              <a:rPr lang="en-ZA" sz="1400" dirty="0" err="1">
                <a:latin typeface="Monaco" pitchFamily="2" charset="77"/>
              </a:rPr>
              <a:t>cbind</a:t>
            </a:r>
            <a:r>
              <a:rPr lang="en-ZA" sz="1400" dirty="0">
                <a:latin typeface="Monaco" pitchFamily="2" charset="77"/>
              </a:rPr>
              <a:t>(</a:t>
            </a:r>
            <a:r>
              <a:rPr lang="en-ZA" sz="1400" dirty="0" err="1">
                <a:latin typeface="Monaco" pitchFamily="2" charset="77"/>
              </a:rPr>
              <a:t>test_df$year,test_TimeOHEC</a:t>
            </a:r>
            <a:r>
              <a:rPr lang="en-ZA" sz="1400" dirty="0">
                <a:latin typeface="Monaco" pitchFamily="2" charset="77"/>
              </a:rPr>
              <a:t>)</a:t>
            </a:r>
          </a:p>
          <a:p>
            <a:endParaRPr lang="en-ZA" sz="1400" dirty="0">
              <a:latin typeface="Monaco" pitchFamily="2" charset="77"/>
            </a:endParaRPr>
          </a:p>
        </p:txBody>
      </p:sp>
      <p:sp>
        <p:nvSpPr>
          <p:cNvPr id="7" name="Footer Placeholder 6">
            <a:extLst>
              <a:ext uri="{FF2B5EF4-FFF2-40B4-BE49-F238E27FC236}">
                <a16:creationId xmlns:a16="http://schemas.microsoft.com/office/drawing/2014/main" id="{36581B16-786D-01DE-0805-0186BFAC4006}"/>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722850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50" y="0"/>
            <a:ext cx="11029950" cy="819150"/>
          </a:xfrm>
        </p:spPr>
        <p:txBody>
          <a:bodyPr>
            <a:normAutofit/>
          </a:bodyPr>
          <a:lstStyle/>
          <a:p>
            <a:r>
              <a:rPr lang="en-GB" dirty="0"/>
              <a:t>Validation Code – Normal Model (No Reg.)</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742950" y="2522934"/>
            <a:ext cx="9601200" cy="2545457"/>
          </a:xfrm>
        </p:spPr>
        <p:txBody>
          <a:bodyPr/>
          <a:lstStyle/>
          <a:p>
            <a:r>
              <a:rPr lang="en-GB" dirty="0"/>
              <a:t>Fit standard OLS model (the same model used by The Economist)</a:t>
            </a:r>
          </a:p>
          <a:p>
            <a:r>
              <a:rPr lang="en-GB" dirty="0"/>
              <a:t>Make predictions for expected deaths in testing set ( Year &gt; 2020)</a:t>
            </a:r>
          </a:p>
          <a:p>
            <a:r>
              <a:rPr lang="en-GB" dirty="0"/>
              <a:t>Get a 95% confidence interval</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36</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0"/>
            <a:ext cx="11261499"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400" dirty="0" err="1">
                <a:latin typeface="Monaco" pitchFamily="2" charset="77"/>
              </a:rPr>
              <a:t>crit.val</a:t>
            </a:r>
            <a:r>
              <a:rPr lang="en-ZA" sz="1400" dirty="0">
                <a:latin typeface="Monaco" pitchFamily="2" charset="77"/>
              </a:rPr>
              <a:t> = </a:t>
            </a:r>
            <a:r>
              <a:rPr lang="en-ZA" sz="1400" dirty="0" err="1">
                <a:latin typeface="Monaco" pitchFamily="2" charset="77"/>
              </a:rPr>
              <a:t>qnorm</a:t>
            </a:r>
            <a:r>
              <a:rPr lang="en-ZA" sz="1400" dirty="0">
                <a:latin typeface="Monaco" pitchFamily="2" charset="77"/>
              </a:rPr>
              <a:t>(0.025,low=F)</a:t>
            </a:r>
          </a:p>
          <a:p>
            <a:r>
              <a:rPr lang="en-ZA" sz="1400" dirty="0" err="1">
                <a:latin typeface="Monaco" pitchFamily="2" charset="77"/>
              </a:rPr>
              <a:t>lm_mod</a:t>
            </a:r>
            <a:r>
              <a:rPr lang="en-ZA" sz="1400" dirty="0">
                <a:latin typeface="Monaco" pitchFamily="2" charset="77"/>
              </a:rPr>
              <a:t> = </a:t>
            </a:r>
            <a:r>
              <a:rPr lang="en-ZA" sz="1400" dirty="0" err="1">
                <a:latin typeface="Monaco" pitchFamily="2" charset="77"/>
              </a:rPr>
              <a:t>lm</a:t>
            </a:r>
            <a:r>
              <a:rPr lang="en-ZA" sz="1400" dirty="0">
                <a:latin typeface="Monaco" pitchFamily="2" charset="77"/>
              </a:rPr>
              <a:t>(</a:t>
            </a:r>
            <a:r>
              <a:rPr lang="en-ZA" sz="1400" dirty="0" err="1">
                <a:latin typeface="Monaco" pitchFamily="2" charset="77"/>
              </a:rPr>
              <a:t>lm_formula</a:t>
            </a:r>
            <a:r>
              <a:rPr lang="en-ZA" sz="1400" dirty="0">
                <a:latin typeface="Monaco" pitchFamily="2" charset="77"/>
              </a:rPr>
              <a:t>, data = </a:t>
            </a:r>
            <a:r>
              <a:rPr lang="en-ZA" sz="1400" dirty="0" err="1">
                <a:latin typeface="Monaco" pitchFamily="2" charset="77"/>
              </a:rPr>
              <a:t>train_df</a:t>
            </a:r>
            <a:r>
              <a:rPr lang="en-ZA" sz="1400" dirty="0">
                <a:latin typeface="Monaco" pitchFamily="2" charset="77"/>
              </a:rPr>
              <a:t>)</a:t>
            </a:r>
          </a:p>
          <a:p>
            <a:r>
              <a:rPr lang="en-ZA" sz="1400" dirty="0" err="1">
                <a:latin typeface="Monaco" pitchFamily="2" charset="77"/>
              </a:rPr>
              <a:t>lm_pred</a:t>
            </a:r>
            <a:r>
              <a:rPr lang="en-ZA" sz="1400" dirty="0">
                <a:latin typeface="Monaco" pitchFamily="2" charset="77"/>
              </a:rPr>
              <a:t> = predict(</a:t>
            </a:r>
            <a:r>
              <a:rPr lang="en-ZA" sz="1400" dirty="0" err="1">
                <a:latin typeface="Monaco" pitchFamily="2" charset="77"/>
              </a:rPr>
              <a:t>lm_mod,newdata</a:t>
            </a:r>
            <a:r>
              <a:rPr lang="en-ZA" sz="1400" dirty="0">
                <a:latin typeface="Monaco" pitchFamily="2" charset="77"/>
              </a:rPr>
              <a:t> = </a:t>
            </a:r>
            <a:r>
              <a:rPr lang="en-ZA" sz="1400" dirty="0" err="1">
                <a:latin typeface="Monaco" pitchFamily="2" charset="77"/>
              </a:rPr>
              <a:t>test_df,se.fit</a:t>
            </a:r>
            <a:r>
              <a:rPr lang="en-ZA" sz="1400" dirty="0">
                <a:latin typeface="Monaco" pitchFamily="2" charset="77"/>
              </a:rPr>
              <a:t>=T)</a:t>
            </a:r>
          </a:p>
          <a:p>
            <a:r>
              <a:rPr lang="en-ZA" sz="1400" dirty="0" err="1">
                <a:latin typeface="Monaco" pitchFamily="2" charset="77"/>
              </a:rPr>
              <a:t>lm_expected</a:t>
            </a:r>
            <a:r>
              <a:rPr lang="en-ZA" sz="1400" dirty="0">
                <a:latin typeface="Monaco" pitchFamily="2" charset="77"/>
              </a:rPr>
              <a:t> = </a:t>
            </a:r>
            <a:r>
              <a:rPr lang="en-ZA" sz="1400" dirty="0" err="1">
                <a:latin typeface="Monaco" pitchFamily="2" charset="77"/>
              </a:rPr>
              <a:t>lm_pred$fit</a:t>
            </a:r>
            <a:r>
              <a:rPr lang="en-ZA" sz="1400" dirty="0">
                <a:latin typeface="Monaco" pitchFamily="2" charset="77"/>
              </a:rPr>
              <a:t> * </a:t>
            </a:r>
            <a:r>
              <a:rPr lang="en-ZA" sz="1400" dirty="0" err="1">
                <a:latin typeface="Monaco" pitchFamily="2" charset="77"/>
              </a:rPr>
              <a:t>test_df$days</a:t>
            </a:r>
            <a:endParaRPr lang="en-ZA" sz="1400" dirty="0">
              <a:latin typeface="Monaco" pitchFamily="2" charset="77"/>
            </a:endParaRPr>
          </a:p>
          <a:p>
            <a:r>
              <a:rPr lang="en-ZA" sz="1400" dirty="0" err="1">
                <a:latin typeface="Monaco" pitchFamily="2" charset="77"/>
              </a:rPr>
              <a:t>lm_upper</a:t>
            </a:r>
            <a:r>
              <a:rPr lang="en-ZA" sz="1400" dirty="0">
                <a:latin typeface="Monaco" pitchFamily="2" charset="77"/>
              </a:rPr>
              <a:t> = (</a:t>
            </a:r>
            <a:r>
              <a:rPr lang="en-ZA" sz="1400" dirty="0" err="1">
                <a:latin typeface="Monaco" pitchFamily="2" charset="77"/>
              </a:rPr>
              <a:t>lm_pred$fit</a:t>
            </a:r>
            <a:r>
              <a:rPr lang="en-ZA" sz="1400" dirty="0">
                <a:latin typeface="Monaco" pitchFamily="2" charset="77"/>
              </a:rPr>
              <a:t> + </a:t>
            </a:r>
            <a:r>
              <a:rPr lang="en-ZA" sz="1400" dirty="0" err="1">
                <a:latin typeface="Monaco" pitchFamily="2" charset="77"/>
              </a:rPr>
              <a:t>crit.val</a:t>
            </a:r>
            <a:r>
              <a:rPr lang="en-ZA" sz="1400" dirty="0">
                <a:latin typeface="Monaco" pitchFamily="2" charset="77"/>
              </a:rPr>
              <a:t> * </a:t>
            </a:r>
            <a:r>
              <a:rPr lang="en-ZA" sz="1400" dirty="0" err="1">
                <a:latin typeface="Monaco" pitchFamily="2" charset="77"/>
              </a:rPr>
              <a:t>lm_pred$se.fit</a:t>
            </a:r>
            <a:r>
              <a:rPr lang="en-ZA" sz="1400" dirty="0">
                <a:latin typeface="Monaco" pitchFamily="2" charset="77"/>
              </a:rPr>
              <a:t>) * </a:t>
            </a:r>
            <a:r>
              <a:rPr lang="en-ZA" sz="1400" dirty="0" err="1">
                <a:latin typeface="Monaco" pitchFamily="2" charset="77"/>
              </a:rPr>
              <a:t>test_df$days</a:t>
            </a:r>
            <a:endParaRPr lang="en-ZA" sz="1400" dirty="0">
              <a:latin typeface="Monaco" pitchFamily="2" charset="77"/>
            </a:endParaRPr>
          </a:p>
          <a:p>
            <a:r>
              <a:rPr lang="en-ZA" sz="1400" dirty="0" err="1">
                <a:latin typeface="Monaco" pitchFamily="2" charset="77"/>
              </a:rPr>
              <a:t>lm_lower</a:t>
            </a:r>
            <a:r>
              <a:rPr lang="en-ZA" sz="1400" dirty="0">
                <a:latin typeface="Monaco" pitchFamily="2" charset="77"/>
              </a:rPr>
              <a:t> = (</a:t>
            </a:r>
            <a:r>
              <a:rPr lang="en-ZA" sz="1400" dirty="0" err="1">
                <a:latin typeface="Monaco" pitchFamily="2" charset="77"/>
              </a:rPr>
              <a:t>lm_pred$fit</a:t>
            </a:r>
            <a:r>
              <a:rPr lang="en-ZA" sz="1400" dirty="0">
                <a:latin typeface="Monaco" pitchFamily="2" charset="77"/>
              </a:rPr>
              <a:t> - </a:t>
            </a:r>
            <a:r>
              <a:rPr lang="en-ZA" sz="1400" dirty="0" err="1">
                <a:latin typeface="Monaco" pitchFamily="2" charset="77"/>
              </a:rPr>
              <a:t>crit.val</a:t>
            </a:r>
            <a:r>
              <a:rPr lang="en-ZA" sz="1400" dirty="0">
                <a:latin typeface="Monaco" pitchFamily="2" charset="77"/>
              </a:rPr>
              <a:t> * </a:t>
            </a:r>
            <a:r>
              <a:rPr lang="en-ZA" sz="1400" dirty="0" err="1">
                <a:latin typeface="Monaco" pitchFamily="2" charset="77"/>
              </a:rPr>
              <a:t>lm_pred$se.fit</a:t>
            </a:r>
            <a:r>
              <a:rPr lang="en-ZA" sz="1400" dirty="0">
                <a:latin typeface="Monaco" pitchFamily="2" charset="77"/>
              </a:rPr>
              <a:t>) * </a:t>
            </a:r>
            <a:r>
              <a:rPr lang="en-ZA" sz="1400" dirty="0" err="1">
                <a:latin typeface="Monaco" pitchFamily="2" charset="77"/>
              </a:rPr>
              <a:t>test_df$days</a:t>
            </a:r>
            <a:endParaRPr lang="en-ZA" sz="1400" dirty="0">
              <a:latin typeface="Monaco" pitchFamily="2" charset="77"/>
            </a:endParaRPr>
          </a:p>
        </p:txBody>
      </p:sp>
      <p:sp>
        <p:nvSpPr>
          <p:cNvPr id="7" name="Footer Placeholder 6">
            <a:extLst>
              <a:ext uri="{FF2B5EF4-FFF2-40B4-BE49-F238E27FC236}">
                <a16:creationId xmlns:a16="http://schemas.microsoft.com/office/drawing/2014/main" id="{20B28AB4-FB0C-EC1A-CA89-9EFE958549FD}"/>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1362878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49" y="0"/>
            <a:ext cx="11201399" cy="819150"/>
          </a:xfrm>
        </p:spPr>
        <p:txBody>
          <a:bodyPr>
            <a:normAutofit/>
          </a:bodyPr>
          <a:lstStyle/>
          <a:p>
            <a:r>
              <a:rPr lang="en-GB" dirty="0"/>
              <a:t>Validation Code – Normal Model (With Reg.)</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742949" y="3493393"/>
            <a:ext cx="9601200" cy="2545457"/>
          </a:xfrm>
        </p:spPr>
        <p:txBody>
          <a:bodyPr/>
          <a:lstStyle/>
          <a:p>
            <a:r>
              <a:rPr lang="en-GB" dirty="0"/>
              <a:t>For each regularization model (Ridge/Lasso):</a:t>
            </a:r>
          </a:p>
          <a:p>
            <a:pPr lvl="1"/>
            <a:r>
              <a:rPr lang="en-GB" dirty="0"/>
              <a:t>Fit a model for each lambda parameter in the sequence defined previously</a:t>
            </a:r>
          </a:p>
          <a:p>
            <a:pPr lvl="1"/>
            <a:r>
              <a:rPr lang="en-GB" dirty="0"/>
              <a:t>Find optimal lambda</a:t>
            </a:r>
          </a:p>
          <a:p>
            <a:pPr lvl="1"/>
            <a:r>
              <a:rPr lang="en-GB" dirty="0"/>
              <a:t>Fit the regularized model with the optimal lambda which will be the model used for predictions</a:t>
            </a:r>
          </a:p>
          <a:p>
            <a:pPr lvl="1"/>
            <a:r>
              <a:rPr lang="en-GB" dirty="0"/>
              <a:t>Make predictions for expected deaths using the optimal model</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37</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0"/>
            <a:ext cx="11261499" cy="24622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400" dirty="0" err="1">
                <a:latin typeface="Monaco" pitchFamily="2" charset="77"/>
              </a:rPr>
              <a:t>ridge_lm_models</a:t>
            </a:r>
            <a:r>
              <a:rPr lang="en-ZA" sz="1400" dirty="0">
                <a:latin typeface="Monaco" pitchFamily="2" charset="77"/>
              </a:rPr>
              <a:t> = </a:t>
            </a:r>
            <a:r>
              <a:rPr lang="en-ZA" sz="1400" dirty="0" err="1">
                <a:latin typeface="Monaco" pitchFamily="2" charset="77"/>
              </a:rPr>
              <a:t>cv.glmnet</a:t>
            </a:r>
            <a:r>
              <a:rPr lang="en-ZA" sz="1400" dirty="0">
                <a:latin typeface="Monaco" pitchFamily="2" charset="77"/>
              </a:rPr>
              <a:t>(</a:t>
            </a:r>
            <a:r>
              <a:rPr lang="en-ZA" sz="1400" dirty="0" err="1">
                <a:latin typeface="Monaco" pitchFamily="2" charset="77"/>
              </a:rPr>
              <a:t>X,Y,alpha</a:t>
            </a:r>
            <a:r>
              <a:rPr lang="en-ZA" sz="1400" dirty="0">
                <a:latin typeface="Monaco" pitchFamily="2" charset="77"/>
              </a:rPr>
              <a:t>=0,lambda=lambdas)</a:t>
            </a:r>
          </a:p>
          <a:p>
            <a:r>
              <a:rPr lang="en-ZA" sz="1400" dirty="0" err="1">
                <a:latin typeface="Monaco" pitchFamily="2" charset="77"/>
              </a:rPr>
              <a:t>lasso_lm_models</a:t>
            </a:r>
            <a:r>
              <a:rPr lang="en-ZA" sz="1400" dirty="0">
                <a:latin typeface="Monaco" pitchFamily="2" charset="77"/>
              </a:rPr>
              <a:t> = </a:t>
            </a:r>
            <a:r>
              <a:rPr lang="en-ZA" sz="1400" dirty="0" err="1">
                <a:latin typeface="Monaco" pitchFamily="2" charset="77"/>
              </a:rPr>
              <a:t>cv.glmnet</a:t>
            </a:r>
            <a:r>
              <a:rPr lang="en-ZA" sz="1400" dirty="0">
                <a:latin typeface="Monaco" pitchFamily="2" charset="77"/>
              </a:rPr>
              <a:t>(</a:t>
            </a:r>
            <a:r>
              <a:rPr lang="en-ZA" sz="1400" dirty="0" err="1">
                <a:latin typeface="Monaco" pitchFamily="2" charset="77"/>
              </a:rPr>
              <a:t>X,Y,alpha</a:t>
            </a:r>
            <a:r>
              <a:rPr lang="en-ZA" sz="1400" dirty="0">
                <a:latin typeface="Monaco" pitchFamily="2" charset="77"/>
              </a:rPr>
              <a:t>=1,lambda=lambdas)</a:t>
            </a:r>
          </a:p>
          <a:p>
            <a:endParaRPr lang="en-ZA" sz="1400" dirty="0">
              <a:latin typeface="Monaco" pitchFamily="2" charset="77"/>
            </a:endParaRPr>
          </a:p>
          <a:p>
            <a:r>
              <a:rPr lang="en-ZA" sz="1400" dirty="0" err="1">
                <a:latin typeface="Monaco" pitchFamily="2" charset="77"/>
              </a:rPr>
              <a:t>rlm_min_lambda</a:t>
            </a:r>
            <a:r>
              <a:rPr lang="en-ZA" sz="1400" dirty="0">
                <a:latin typeface="Monaco" pitchFamily="2" charset="77"/>
              </a:rPr>
              <a:t> = </a:t>
            </a:r>
            <a:r>
              <a:rPr lang="en-ZA" sz="1400" dirty="0" err="1">
                <a:latin typeface="Monaco" pitchFamily="2" charset="77"/>
              </a:rPr>
              <a:t>ridge_lm_models$lambda.min</a:t>
            </a:r>
            <a:endParaRPr lang="en-ZA" sz="1400" dirty="0">
              <a:latin typeface="Monaco" pitchFamily="2" charset="77"/>
            </a:endParaRPr>
          </a:p>
          <a:p>
            <a:r>
              <a:rPr lang="en-ZA" sz="1400" dirty="0" err="1">
                <a:latin typeface="Monaco" pitchFamily="2" charset="77"/>
              </a:rPr>
              <a:t>llm_min_lambda</a:t>
            </a:r>
            <a:r>
              <a:rPr lang="en-ZA" sz="1400" dirty="0">
                <a:latin typeface="Monaco" pitchFamily="2" charset="77"/>
              </a:rPr>
              <a:t> = </a:t>
            </a:r>
            <a:r>
              <a:rPr lang="en-ZA" sz="1400" dirty="0" err="1">
                <a:latin typeface="Monaco" pitchFamily="2" charset="77"/>
              </a:rPr>
              <a:t>lasso_lm_models$lambda.min</a:t>
            </a:r>
            <a:endParaRPr lang="en-ZA" sz="1400" dirty="0">
              <a:latin typeface="Monaco" pitchFamily="2" charset="77"/>
            </a:endParaRPr>
          </a:p>
          <a:p>
            <a:endParaRPr lang="en-ZA" sz="1400" dirty="0">
              <a:latin typeface="Monaco" pitchFamily="2" charset="77"/>
            </a:endParaRPr>
          </a:p>
          <a:p>
            <a:r>
              <a:rPr lang="en-ZA" sz="1400" dirty="0" err="1">
                <a:latin typeface="Monaco" pitchFamily="2" charset="77"/>
              </a:rPr>
              <a:t>ridge_lm_mod</a:t>
            </a:r>
            <a:r>
              <a:rPr lang="en-ZA" sz="1400" dirty="0">
                <a:latin typeface="Monaco" pitchFamily="2" charset="77"/>
              </a:rPr>
              <a:t> = </a:t>
            </a:r>
            <a:r>
              <a:rPr lang="en-ZA" sz="1400" dirty="0" err="1">
                <a:latin typeface="Monaco" pitchFamily="2" charset="77"/>
              </a:rPr>
              <a:t>glmnet</a:t>
            </a:r>
            <a:r>
              <a:rPr lang="en-ZA" sz="1400" dirty="0">
                <a:latin typeface="Monaco" pitchFamily="2" charset="77"/>
              </a:rPr>
              <a:t>(</a:t>
            </a:r>
            <a:r>
              <a:rPr lang="en-ZA" sz="1400" dirty="0" err="1">
                <a:latin typeface="Monaco" pitchFamily="2" charset="77"/>
              </a:rPr>
              <a:t>X,Y,alpha</a:t>
            </a:r>
            <a:r>
              <a:rPr lang="en-ZA" sz="1400" dirty="0">
                <a:latin typeface="Monaco" pitchFamily="2" charset="77"/>
              </a:rPr>
              <a:t>=0,lambda=</a:t>
            </a:r>
            <a:r>
              <a:rPr lang="en-ZA" sz="1400" dirty="0" err="1">
                <a:latin typeface="Monaco" pitchFamily="2" charset="77"/>
              </a:rPr>
              <a:t>rlm_min_lambda</a:t>
            </a:r>
            <a:r>
              <a:rPr lang="en-ZA" sz="1400" dirty="0">
                <a:latin typeface="Monaco" pitchFamily="2" charset="77"/>
              </a:rPr>
              <a:t>)</a:t>
            </a:r>
          </a:p>
          <a:p>
            <a:r>
              <a:rPr lang="en-ZA" sz="1400" dirty="0" err="1">
                <a:latin typeface="Monaco" pitchFamily="2" charset="77"/>
              </a:rPr>
              <a:t>lasso_lm_mod</a:t>
            </a:r>
            <a:r>
              <a:rPr lang="en-ZA" sz="1400" dirty="0">
                <a:latin typeface="Monaco" pitchFamily="2" charset="77"/>
              </a:rPr>
              <a:t> = </a:t>
            </a:r>
            <a:r>
              <a:rPr lang="en-ZA" sz="1400" dirty="0" err="1">
                <a:latin typeface="Monaco" pitchFamily="2" charset="77"/>
              </a:rPr>
              <a:t>glmnet</a:t>
            </a:r>
            <a:r>
              <a:rPr lang="en-ZA" sz="1400" dirty="0">
                <a:latin typeface="Monaco" pitchFamily="2" charset="77"/>
              </a:rPr>
              <a:t>(</a:t>
            </a:r>
            <a:r>
              <a:rPr lang="en-ZA" sz="1400" dirty="0" err="1">
                <a:latin typeface="Monaco" pitchFamily="2" charset="77"/>
              </a:rPr>
              <a:t>X,Y,alpha</a:t>
            </a:r>
            <a:r>
              <a:rPr lang="en-ZA" sz="1400" dirty="0">
                <a:latin typeface="Monaco" pitchFamily="2" charset="77"/>
              </a:rPr>
              <a:t>=1,lambda=</a:t>
            </a:r>
            <a:r>
              <a:rPr lang="en-ZA" sz="1400" dirty="0" err="1">
                <a:latin typeface="Monaco" pitchFamily="2" charset="77"/>
              </a:rPr>
              <a:t>llm_min_lambda</a:t>
            </a:r>
            <a:r>
              <a:rPr lang="en-ZA" sz="1400" dirty="0">
                <a:latin typeface="Monaco" pitchFamily="2" charset="77"/>
              </a:rPr>
              <a:t>)</a:t>
            </a:r>
          </a:p>
          <a:p>
            <a:endParaRPr lang="en-ZA" sz="1400" dirty="0">
              <a:latin typeface="Monaco" pitchFamily="2" charset="77"/>
            </a:endParaRPr>
          </a:p>
          <a:p>
            <a:r>
              <a:rPr lang="en-ZA" sz="1400" dirty="0" err="1">
                <a:latin typeface="Monaco" pitchFamily="2" charset="77"/>
              </a:rPr>
              <a:t>rlm_expected</a:t>
            </a:r>
            <a:r>
              <a:rPr lang="en-ZA" sz="1400" dirty="0">
                <a:latin typeface="Monaco" pitchFamily="2" charset="77"/>
              </a:rPr>
              <a:t> = predict(</a:t>
            </a:r>
            <a:r>
              <a:rPr lang="en-ZA" sz="1400" dirty="0" err="1">
                <a:latin typeface="Monaco" pitchFamily="2" charset="77"/>
              </a:rPr>
              <a:t>ridge_lm_mod,s</a:t>
            </a:r>
            <a:r>
              <a:rPr lang="en-ZA" sz="1400" dirty="0">
                <a:latin typeface="Monaco" pitchFamily="2" charset="77"/>
              </a:rPr>
              <a:t>=</a:t>
            </a:r>
            <a:r>
              <a:rPr lang="en-ZA" sz="1400" dirty="0" err="1">
                <a:latin typeface="Monaco" pitchFamily="2" charset="77"/>
              </a:rPr>
              <a:t>rlm_min_lambda,newx</a:t>
            </a:r>
            <a:r>
              <a:rPr lang="en-ZA" sz="1400" dirty="0">
                <a:latin typeface="Monaco" pitchFamily="2" charset="77"/>
              </a:rPr>
              <a:t>=</a:t>
            </a:r>
            <a:r>
              <a:rPr lang="en-ZA" sz="1400" dirty="0" err="1">
                <a:latin typeface="Monaco" pitchFamily="2" charset="77"/>
              </a:rPr>
              <a:t>test_X</a:t>
            </a:r>
            <a:r>
              <a:rPr lang="en-ZA" sz="1400" dirty="0">
                <a:latin typeface="Monaco" pitchFamily="2" charset="77"/>
              </a:rPr>
              <a:t>) * 7</a:t>
            </a:r>
          </a:p>
          <a:p>
            <a:r>
              <a:rPr lang="en-ZA" sz="1400" dirty="0" err="1">
                <a:latin typeface="Monaco" pitchFamily="2" charset="77"/>
              </a:rPr>
              <a:t>llm_expected</a:t>
            </a:r>
            <a:r>
              <a:rPr lang="en-ZA" sz="1400" dirty="0">
                <a:latin typeface="Monaco" pitchFamily="2" charset="77"/>
              </a:rPr>
              <a:t> = predict(</a:t>
            </a:r>
            <a:r>
              <a:rPr lang="en-ZA" sz="1400" dirty="0" err="1">
                <a:latin typeface="Monaco" pitchFamily="2" charset="77"/>
              </a:rPr>
              <a:t>lasso_lm_mod,s</a:t>
            </a:r>
            <a:r>
              <a:rPr lang="en-ZA" sz="1400" dirty="0">
                <a:latin typeface="Monaco" pitchFamily="2" charset="77"/>
              </a:rPr>
              <a:t>=</a:t>
            </a:r>
            <a:r>
              <a:rPr lang="en-ZA" sz="1400" dirty="0" err="1">
                <a:latin typeface="Monaco" pitchFamily="2" charset="77"/>
              </a:rPr>
              <a:t>llm_min_lambda,newx</a:t>
            </a:r>
            <a:r>
              <a:rPr lang="en-ZA" sz="1400" dirty="0">
                <a:latin typeface="Monaco" pitchFamily="2" charset="77"/>
              </a:rPr>
              <a:t>=</a:t>
            </a:r>
            <a:r>
              <a:rPr lang="en-ZA" sz="1400" dirty="0" err="1">
                <a:latin typeface="Monaco" pitchFamily="2" charset="77"/>
              </a:rPr>
              <a:t>test_X</a:t>
            </a:r>
            <a:r>
              <a:rPr lang="en-ZA" sz="1400" dirty="0">
                <a:latin typeface="Monaco" pitchFamily="2" charset="77"/>
              </a:rPr>
              <a:t>) * 7</a:t>
            </a:r>
          </a:p>
        </p:txBody>
      </p:sp>
      <p:sp>
        <p:nvSpPr>
          <p:cNvPr id="7" name="Footer Placeholder 6">
            <a:extLst>
              <a:ext uri="{FF2B5EF4-FFF2-40B4-BE49-F238E27FC236}">
                <a16:creationId xmlns:a16="http://schemas.microsoft.com/office/drawing/2014/main" id="{123C7CF9-B67E-FD7A-8220-19D7406DEA82}"/>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3589393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49" y="0"/>
            <a:ext cx="11201399" cy="819150"/>
          </a:xfrm>
        </p:spPr>
        <p:txBody>
          <a:bodyPr>
            <a:normAutofit/>
          </a:bodyPr>
          <a:lstStyle/>
          <a:p>
            <a:r>
              <a:rPr lang="en-GB" dirty="0"/>
              <a:t>Validation Code – Poisson Model (No Reg.)</a:t>
            </a:r>
          </a:p>
        </p:txBody>
      </p:sp>
      <p:sp>
        <p:nvSpPr>
          <p:cNvPr id="3" name="Content Placeholder 2">
            <a:extLst>
              <a:ext uri="{FF2B5EF4-FFF2-40B4-BE49-F238E27FC236}">
                <a16:creationId xmlns:a16="http://schemas.microsoft.com/office/drawing/2014/main" id="{5E5FE8B0-5381-70B4-F3E0-24CEBFFB2350}"/>
              </a:ext>
            </a:extLst>
          </p:cNvPr>
          <p:cNvSpPr>
            <a:spLocks noGrp="1"/>
          </p:cNvSpPr>
          <p:nvPr>
            <p:ph idx="1"/>
          </p:nvPr>
        </p:nvSpPr>
        <p:spPr>
          <a:xfrm>
            <a:off x="742949" y="4766121"/>
            <a:ext cx="9601200" cy="2545457"/>
          </a:xfrm>
        </p:spPr>
        <p:txBody>
          <a:bodyPr/>
          <a:lstStyle/>
          <a:p>
            <a:r>
              <a:rPr lang="en-GB" dirty="0"/>
              <a:t>For each link function (Log/Identity/Square Root):</a:t>
            </a:r>
          </a:p>
          <a:p>
            <a:pPr lvl="1"/>
            <a:r>
              <a:rPr lang="en-GB" dirty="0"/>
              <a:t>Fit a GLM using specified link function</a:t>
            </a:r>
          </a:p>
          <a:p>
            <a:pPr lvl="1"/>
            <a:r>
              <a:rPr lang="en-GB" dirty="0"/>
              <a:t>Make predictions on link-scale and also store standard errors</a:t>
            </a:r>
          </a:p>
          <a:p>
            <a:pPr lvl="1"/>
            <a:r>
              <a:rPr lang="en-GB" dirty="0"/>
              <a:t>Transform link-scale predictions to response scale</a:t>
            </a:r>
          </a:p>
          <a:p>
            <a:pPr lvl="1"/>
            <a:r>
              <a:rPr lang="en-GB" dirty="0"/>
              <a:t>Create 95% confidence interval on response-scale by transforming link-scale bounds</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38</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0"/>
            <a:ext cx="11261499" cy="39703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400" dirty="0" err="1">
                <a:latin typeface="Monaco" pitchFamily="2" charset="77"/>
              </a:rPr>
              <a:t>n_y</a:t>
            </a:r>
            <a:r>
              <a:rPr lang="en-ZA" sz="1400" dirty="0">
                <a:latin typeface="Monaco" pitchFamily="2" charset="77"/>
              </a:rPr>
              <a:t> = </a:t>
            </a:r>
            <a:r>
              <a:rPr lang="en-ZA" sz="1400" dirty="0" err="1">
                <a:latin typeface="Monaco" pitchFamily="2" charset="77"/>
              </a:rPr>
              <a:t>nrow</a:t>
            </a:r>
            <a:r>
              <a:rPr lang="en-ZA" sz="1400" dirty="0">
                <a:latin typeface="Monaco" pitchFamily="2" charset="77"/>
              </a:rPr>
              <a:t>(</a:t>
            </a:r>
            <a:r>
              <a:rPr lang="en-ZA" sz="1400" dirty="0" err="1">
                <a:latin typeface="Monaco" pitchFamily="2" charset="77"/>
              </a:rPr>
              <a:t>test_df</a:t>
            </a:r>
            <a:r>
              <a:rPr lang="en-ZA" sz="1400" dirty="0">
                <a:latin typeface="Monaco" pitchFamily="2" charset="77"/>
              </a:rPr>
              <a:t>)</a:t>
            </a:r>
          </a:p>
          <a:p>
            <a:endParaRPr lang="en-ZA" sz="1400" dirty="0">
              <a:latin typeface="Monaco" pitchFamily="2" charset="77"/>
            </a:endParaRPr>
          </a:p>
          <a:p>
            <a:r>
              <a:rPr lang="en-ZA" sz="1400" dirty="0">
                <a:latin typeface="Monaco" pitchFamily="2" charset="77"/>
              </a:rPr>
              <a:t>glm_mod1 = </a:t>
            </a:r>
            <a:r>
              <a:rPr lang="en-ZA" sz="1400" dirty="0" err="1">
                <a:latin typeface="Monaco" pitchFamily="2" charset="77"/>
              </a:rPr>
              <a:t>glm</a:t>
            </a:r>
            <a:r>
              <a:rPr lang="en-ZA" sz="1400" dirty="0">
                <a:latin typeface="Monaco" pitchFamily="2" charset="77"/>
              </a:rPr>
              <a:t>(</a:t>
            </a:r>
            <a:r>
              <a:rPr lang="en-ZA" sz="1400" dirty="0" err="1">
                <a:latin typeface="Monaco" pitchFamily="2" charset="77"/>
              </a:rPr>
              <a:t>glm_formula</a:t>
            </a:r>
            <a:r>
              <a:rPr lang="en-ZA" sz="1400" dirty="0">
                <a:latin typeface="Monaco" pitchFamily="2" charset="77"/>
              </a:rPr>
              <a:t>, data = </a:t>
            </a:r>
            <a:r>
              <a:rPr lang="en-ZA" sz="1400" dirty="0" err="1">
                <a:latin typeface="Monaco" pitchFamily="2" charset="77"/>
              </a:rPr>
              <a:t>train_df</a:t>
            </a:r>
            <a:r>
              <a:rPr lang="en-ZA" sz="1400" dirty="0">
                <a:latin typeface="Monaco" pitchFamily="2" charset="77"/>
              </a:rPr>
              <a:t>, family = </a:t>
            </a:r>
            <a:r>
              <a:rPr lang="en-ZA" sz="1400" dirty="0" err="1">
                <a:latin typeface="Monaco" pitchFamily="2" charset="77"/>
              </a:rPr>
              <a:t>poisson</a:t>
            </a:r>
            <a:r>
              <a:rPr lang="en-ZA" sz="1400" dirty="0">
                <a:latin typeface="Monaco" pitchFamily="2" charset="77"/>
              </a:rPr>
              <a:t>(link = "log"))</a:t>
            </a:r>
          </a:p>
          <a:p>
            <a:r>
              <a:rPr lang="en-ZA" sz="1400" dirty="0">
                <a:latin typeface="Monaco" pitchFamily="2" charset="77"/>
              </a:rPr>
              <a:t>glm_mod2 = </a:t>
            </a:r>
            <a:r>
              <a:rPr lang="en-ZA" sz="1400" dirty="0" err="1">
                <a:latin typeface="Monaco" pitchFamily="2" charset="77"/>
              </a:rPr>
              <a:t>glm</a:t>
            </a:r>
            <a:r>
              <a:rPr lang="en-ZA" sz="1400" dirty="0">
                <a:latin typeface="Monaco" pitchFamily="2" charset="77"/>
              </a:rPr>
              <a:t>(</a:t>
            </a:r>
            <a:r>
              <a:rPr lang="en-ZA" sz="1400" dirty="0" err="1">
                <a:latin typeface="Monaco" pitchFamily="2" charset="77"/>
              </a:rPr>
              <a:t>glm_formula</a:t>
            </a:r>
            <a:r>
              <a:rPr lang="en-ZA" sz="1400" dirty="0">
                <a:latin typeface="Monaco" pitchFamily="2" charset="77"/>
              </a:rPr>
              <a:t>, data = </a:t>
            </a:r>
            <a:r>
              <a:rPr lang="en-ZA" sz="1400" dirty="0" err="1">
                <a:latin typeface="Monaco" pitchFamily="2" charset="77"/>
              </a:rPr>
              <a:t>train_df</a:t>
            </a:r>
            <a:r>
              <a:rPr lang="en-ZA" sz="1400" dirty="0">
                <a:latin typeface="Monaco" pitchFamily="2" charset="77"/>
              </a:rPr>
              <a:t>, family = </a:t>
            </a:r>
            <a:r>
              <a:rPr lang="en-ZA" sz="1400" dirty="0" err="1">
                <a:latin typeface="Monaco" pitchFamily="2" charset="77"/>
              </a:rPr>
              <a:t>poisson</a:t>
            </a:r>
            <a:r>
              <a:rPr lang="en-ZA" sz="1400" dirty="0">
                <a:latin typeface="Monaco" pitchFamily="2" charset="77"/>
              </a:rPr>
              <a:t>(link="identity"))</a:t>
            </a:r>
          </a:p>
          <a:p>
            <a:r>
              <a:rPr lang="en-ZA" sz="1400" dirty="0">
                <a:latin typeface="Monaco" pitchFamily="2" charset="77"/>
              </a:rPr>
              <a:t>glm_mod3 = </a:t>
            </a:r>
            <a:r>
              <a:rPr lang="en-ZA" sz="1400" dirty="0" err="1">
                <a:latin typeface="Monaco" pitchFamily="2" charset="77"/>
              </a:rPr>
              <a:t>glm</a:t>
            </a:r>
            <a:r>
              <a:rPr lang="en-ZA" sz="1400" dirty="0">
                <a:latin typeface="Monaco" pitchFamily="2" charset="77"/>
              </a:rPr>
              <a:t>(</a:t>
            </a:r>
            <a:r>
              <a:rPr lang="en-ZA" sz="1400" dirty="0" err="1">
                <a:latin typeface="Monaco" pitchFamily="2" charset="77"/>
              </a:rPr>
              <a:t>glm_formula,data</a:t>
            </a:r>
            <a:r>
              <a:rPr lang="en-ZA" sz="1400" dirty="0">
                <a:latin typeface="Monaco" pitchFamily="2" charset="77"/>
              </a:rPr>
              <a:t> = </a:t>
            </a:r>
            <a:r>
              <a:rPr lang="en-ZA" sz="1400" dirty="0" err="1">
                <a:latin typeface="Monaco" pitchFamily="2" charset="77"/>
              </a:rPr>
              <a:t>train_df</a:t>
            </a:r>
            <a:r>
              <a:rPr lang="en-ZA" sz="1400" dirty="0">
                <a:latin typeface="Monaco" pitchFamily="2" charset="77"/>
              </a:rPr>
              <a:t>, family = </a:t>
            </a:r>
            <a:r>
              <a:rPr lang="en-ZA" sz="1400" dirty="0" err="1">
                <a:latin typeface="Monaco" pitchFamily="2" charset="77"/>
              </a:rPr>
              <a:t>poisson</a:t>
            </a:r>
            <a:r>
              <a:rPr lang="en-ZA" sz="1400" dirty="0">
                <a:latin typeface="Monaco" pitchFamily="2" charset="77"/>
              </a:rPr>
              <a:t>(link="sqrt"))</a:t>
            </a:r>
          </a:p>
          <a:p>
            <a:endParaRPr lang="en-ZA" sz="1400" dirty="0">
              <a:latin typeface="Monaco" pitchFamily="2" charset="77"/>
            </a:endParaRPr>
          </a:p>
          <a:p>
            <a:r>
              <a:rPr lang="en-ZA" sz="1400" dirty="0">
                <a:latin typeface="Monaco" pitchFamily="2" charset="77"/>
              </a:rPr>
              <a:t>glm1_pred = predict(glm_mod1,newdata = </a:t>
            </a:r>
            <a:r>
              <a:rPr lang="en-ZA" sz="1400" dirty="0" err="1">
                <a:latin typeface="Monaco" pitchFamily="2" charset="77"/>
              </a:rPr>
              <a:t>test_df,type</a:t>
            </a:r>
            <a:r>
              <a:rPr lang="en-ZA" sz="1400" dirty="0">
                <a:latin typeface="Monaco" pitchFamily="2" charset="77"/>
              </a:rPr>
              <a:t>="link", </a:t>
            </a:r>
            <a:r>
              <a:rPr lang="en-ZA" sz="1400" dirty="0" err="1">
                <a:latin typeface="Monaco" pitchFamily="2" charset="77"/>
              </a:rPr>
              <a:t>se.fit</a:t>
            </a:r>
            <a:r>
              <a:rPr lang="en-ZA" sz="1400" dirty="0">
                <a:latin typeface="Monaco" pitchFamily="2" charset="77"/>
              </a:rPr>
              <a:t>=T)</a:t>
            </a:r>
          </a:p>
          <a:p>
            <a:r>
              <a:rPr lang="en-ZA" sz="1400" dirty="0">
                <a:latin typeface="Monaco" pitchFamily="2" charset="77"/>
              </a:rPr>
              <a:t>glm2_pred = predict(glm_mod2,newdata = </a:t>
            </a:r>
            <a:r>
              <a:rPr lang="en-ZA" sz="1400" dirty="0" err="1">
                <a:latin typeface="Monaco" pitchFamily="2" charset="77"/>
              </a:rPr>
              <a:t>test_df,type</a:t>
            </a:r>
            <a:r>
              <a:rPr lang="en-ZA" sz="1400" dirty="0">
                <a:latin typeface="Monaco" pitchFamily="2" charset="77"/>
              </a:rPr>
              <a:t>="link", </a:t>
            </a:r>
            <a:r>
              <a:rPr lang="en-ZA" sz="1400" dirty="0" err="1">
                <a:latin typeface="Monaco" pitchFamily="2" charset="77"/>
              </a:rPr>
              <a:t>se.fit</a:t>
            </a:r>
            <a:r>
              <a:rPr lang="en-ZA" sz="1400" dirty="0">
                <a:latin typeface="Monaco" pitchFamily="2" charset="77"/>
              </a:rPr>
              <a:t>=T)</a:t>
            </a:r>
          </a:p>
          <a:p>
            <a:r>
              <a:rPr lang="en-ZA" sz="1400" dirty="0">
                <a:latin typeface="Monaco" pitchFamily="2" charset="77"/>
              </a:rPr>
              <a:t>glm3_pred = predict(glm_mod3,newdata = </a:t>
            </a:r>
            <a:r>
              <a:rPr lang="en-ZA" sz="1400" dirty="0" err="1">
                <a:latin typeface="Monaco" pitchFamily="2" charset="77"/>
              </a:rPr>
              <a:t>test_df,type</a:t>
            </a:r>
            <a:r>
              <a:rPr lang="en-ZA" sz="1400" dirty="0">
                <a:latin typeface="Monaco" pitchFamily="2" charset="77"/>
              </a:rPr>
              <a:t>="link", </a:t>
            </a:r>
            <a:r>
              <a:rPr lang="en-ZA" sz="1400" dirty="0" err="1">
                <a:latin typeface="Monaco" pitchFamily="2" charset="77"/>
              </a:rPr>
              <a:t>se.fit</a:t>
            </a:r>
            <a:r>
              <a:rPr lang="en-ZA" sz="1400" dirty="0">
                <a:latin typeface="Monaco" pitchFamily="2" charset="77"/>
              </a:rPr>
              <a:t>=T)</a:t>
            </a:r>
          </a:p>
          <a:p>
            <a:endParaRPr lang="en-ZA" sz="1400" dirty="0">
              <a:latin typeface="Monaco" pitchFamily="2" charset="77"/>
            </a:endParaRPr>
          </a:p>
          <a:p>
            <a:r>
              <a:rPr lang="en-ZA" sz="1400" dirty="0">
                <a:latin typeface="Monaco" pitchFamily="2" charset="77"/>
              </a:rPr>
              <a:t>glm1_expected = exp(glm1_pred$fit)</a:t>
            </a:r>
          </a:p>
          <a:p>
            <a:r>
              <a:rPr lang="en-ZA" sz="1400" dirty="0">
                <a:latin typeface="Monaco" pitchFamily="2" charset="77"/>
              </a:rPr>
              <a:t>glm2_expected = glm2_pred$fit</a:t>
            </a:r>
          </a:p>
          <a:p>
            <a:r>
              <a:rPr lang="en-ZA" sz="1400" dirty="0">
                <a:latin typeface="Monaco" pitchFamily="2" charset="77"/>
              </a:rPr>
              <a:t>glm3_expected = (glm3_pred$fit)^2</a:t>
            </a:r>
          </a:p>
          <a:p>
            <a:endParaRPr lang="en-ZA" sz="1400" dirty="0">
              <a:latin typeface="Monaco" pitchFamily="2" charset="77"/>
            </a:endParaRPr>
          </a:p>
          <a:p>
            <a:r>
              <a:rPr lang="en-ZA" sz="1400" dirty="0">
                <a:latin typeface="Monaco" pitchFamily="2" charset="77"/>
              </a:rPr>
              <a:t>glm1_bounds = exp(glm1_pred$fit + </a:t>
            </a:r>
            <a:r>
              <a:rPr lang="en-ZA" sz="1400" dirty="0" err="1">
                <a:latin typeface="Monaco" pitchFamily="2" charset="77"/>
              </a:rPr>
              <a:t>cbind</a:t>
            </a:r>
            <a:r>
              <a:rPr lang="en-ZA" sz="1400" dirty="0">
                <a:latin typeface="Monaco" pitchFamily="2" charset="77"/>
              </a:rPr>
              <a:t>(rep(1,n_y),rep(-1,n_y)) * </a:t>
            </a:r>
            <a:r>
              <a:rPr lang="en-ZA" sz="1400" dirty="0" err="1">
                <a:latin typeface="Monaco" pitchFamily="2" charset="77"/>
              </a:rPr>
              <a:t>crit.val</a:t>
            </a:r>
            <a:r>
              <a:rPr lang="en-ZA" sz="1400" dirty="0">
                <a:latin typeface="Monaco" pitchFamily="2" charset="77"/>
              </a:rPr>
              <a:t> * glm1_pred$se.fit)</a:t>
            </a:r>
          </a:p>
          <a:p>
            <a:r>
              <a:rPr lang="en-ZA" sz="1400" dirty="0">
                <a:latin typeface="Monaco" pitchFamily="2" charset="77"/>
              </a:rPr>
              <a:t>glm2_bounds = glm2_pred$fit + </a:t>
            </a:r>
            <a:r>
              <a:rPr lang="en-ZA" sz="1400" dirty="0" err="1">
                <a:latin typeface="Monaco" pitchFamily="2" charset="77"/>
              </a:rPr>
              <a:t>cbind</a:t>
            </a:r>
            <a:r>
              <a:rPr lang="en-ZA" sz="1400" dirty="0">
                <a:latin typeface="Monaco" pitchFamily="2" charset="77"/>
              </a:rPr>
              <a:t>(rep(1,n_y),rep(-1,n_y)) * </a:t>
            </a:r>
            <a:r>
              <a:rPr lang="en-ZA" sz="1400" dirty="0" err="1">
                <a:latin typeface="Monaco" pitchFamily="2" charset="77"/>
              </a:rPr>
              <a:t>crit.val</a:t>
            </a:r>
            <a:r>
              <a:rPr lang="en-ZA" sz="1400" dirty="0">
                <a:latin typeface="Monaco" pitchFamily="2" charset="77"/>
              </a:rPr>
              <a:t> * glm2_pred$se.fit</a:t>
            </a:r>
          </a:p>
          <a:p>
            <a:r>
              <a:rPr lang="en-ZA" sz="1400" dirty="0">
                <a:latin typeface="Monaco" pitchFamily="2" charset="77"/>
              </a:rPr>
              <a:t>glm3_bounds = (glm3_pred$fit + </a:t>
            </a:r>
            <a:r>
              <a:rPr lang="en-ZA" sz="1400" dirty="0" err="1">
                <a:latin typeface="Monaco" pitchFamily="2" charset="77"/>
              </a:rPr>
              <a:t>cbind</a:t>
            </a:r>
            <a:r>
              <a:rPr lang="en-ZA" sz="1400" dirty="0">
                <a:latin typeface="Monaco" pitchFamily="2" charset="77"/>
              </a:rPr>
              <a:t>(rep(1,n_y),rep(-1,n_y)) * </a:t>
            </a:r>
            <a:r>
              <a:rPr lang="en-ZA" sz="1400" dirty="0" err="1">
                <a:latin typeface="Monaco" pitchFamily="2" charset="77"/>
              </a:rPr>
              <a:t>crit.val</a:t>
            </a:r>
            <a:r>
              <a:rPr lang="en-ZA" sz="1400" dirty="0">
                <a:latin typeface="Monaco" pitchFamily="2" charset="77"/>
              </a:rPr>
              <a:t> * glm3_pred$se.fit)^2</a:t>
            </a:r>
          </a:p>
          <a:p>
            <a:endParaRPr lang="en-ZA" sz="1400" dirty="0">
              <a:latin typeface="Monaco" pitchFamily="2" charset="77"/>
            </a:endParaRPr>
          </a:p>
        </p:txBody>
      </p:sp>
      <p:sp>
        <p:nvSpPr>
          <p:cNvPr id="7" name="Footer Placeholder 6">
            <a:extLst>
              <a:ext uri="{FF2B5EF4-FFF2-40B4-BE49-F238E27FC236}">
                <a16:creationId xmlns:a16="http://schemas.microsoft.com/office/drawing/2014/main" id="{816BE8BE-D566-FBF0-7D35-37D76DA38FD4}"/>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4136752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2FE1-59B1-02EB-0E0C-5F6106B658A7}"/>
              </a:ext>
            </a:extLst>
          </p:cNvPr>
          <p:cNvSpPr>
            <a:spLocks noGrp="1"/>
          </p:cNvSpPr>
          <p:nvPr>
            <p:ph type="title"/>
          </p:nvPr>
        </p:nvSpPr>
        <p:spPr>
          <a:xfrm>
            <a:off x="742949" y="0"/>
            <a:ext cx="11201399" cy="819150"/>
          </a:xfrm>
        </p:spPr>
        <p:txBody>
          <a:bodyPr>
            <a:normAutofit/>
          </a:bodyPr>
          <a:lstStyle/>
          <a:p>
            <a:r>
              <a:rPr lang="en-GB" dirty="0"/>
              <a:t>Validation Code – Poisson Model (With Reg.)</a:t>
            </a:r>
          </a:p>
        </p:txBody>
      </p:sp>
      <p:sp>
        <p:nvSpPr>
          <p:cNvPr id="4" name="Slide Number Placeholder 3">
            <a:extLst>
              <a:ext uri="{FF2B5EF4-FFF2-40B4-BE49-F238E27FC236}">
                <a16:creationId xmlns:a16="http://schemas.microsoft.com/office/drawing/2014/main" id="{044CFDEE-5BD1-115F-FF35-967C0FEFB11D}"/>
              </a:ext>
            </a:extLst>
          </p:cNvPr>
          <p:cNvSpPr>
            <a:spLocks noGrp="1"/>
          </p:cNvSpPr>
          <p:nvPr>
            <p:ph type="sldNum" sz="quarter" idx="12"/>
          </p:nvPr>
        </p:nvSpPr>
        <p:spPr/>
        <p:txBody>
          <a:bodyPr/>
          <a:lstStyle/>
          <a:p>
            <a:fld id="{E8B2249B-FD09-4942-9000-EB2098580342}" type="slidenum">
              <a:rPr lang="en-US" smtClean="0"/>
              <a:t>39</a:t>
            </a:fld>
            <a:endParaRPr lang="en-US"/>
          </a:p>
        </p:txBody>
      </p:sp>
      <p:sp>
        <p:nvSpPr>
          <p:cNvPr id="5" name="TextBox 4">
            <a:extLst>
              <a:ext uri="{FF2B5EF4-FFF2-40B4-BE49-F238E27FC236}">
                <a16:creationId xmlns:a16="http://schemas.microsoft.com/office/drawing/2014/main" id="{F5BAC8BB-249A-88C1-2FEE-BD6A92134036}"/>
              </a:ext>
            </a:extLst>
          </p:cNvPr>
          <p:cNvSpPr txBox="1"/>
          <p:nvPr/>
        </p:nvSpPr>
        <p:spPr>
          <a:xfrm>
            <a:off x="682850" y="819151"/>
            <a:ext cx="10766201" cy="563231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ZA" sz="1200" dirty="0">
                <a:latin typeface="Monaco" pitchFamily="2" charset="77"/>
              </a:rPr>
              <a:t>ridge_glm1_models = </a:t>
            </a:r>
            <a:r>
              <a:rPr lang="en-ZA" sz="1200" dirty="0" err="1">
                <a:latin typeface="Monaco" pitchFamily="2" charset="77"/>
              </a:rPr>
              <a:t>cv.glmnet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=0,lambda=</a:t>
            </a:r>
            <a:r>
              <a:rPr lang="en-ZA" sz="1200" dirty="0" err="1">
                <a:latin typeface="Monaco" pitchFamily="2" charset="77"/>
              </a:rPr>
              <a:t>lambdas,family</a:t>
            </a:r>
            <a:r>
              <a:rPr lang="en-ZA" sz="1200" dirty="0">
                <a:latin typeface="Monaco" pitchFamily="2" charset="77"/>
              </a:rPr>
              <a:t>=</a:t>
            </a:r>
            <a:r>
              <a:rPr lang="en-ZA" sz="1200" dirty="0" err="1">
                <a:latin typeface="Monaco" pitchFamily="2" charset="77"/>
              </a:rPr>
              <a:t>poisson</a:t>
            </a:r>
            <a:r>
              <a:rPr lang="en-ZA" sz="1200" dirty="0">
                <a:latin typeface="Monaco" pitchFamily="2" charset="77"/>
              </a:rPr>
              <a:t>(link="log"))</a:t>
            </a:r>
          </a:p>
          <a:p>
            <a:r>
              <a:rPr lang="en-ZA" sz="1200" dirty="0">
                <a:latin typeface="Monaco" pitchFamily="2" charset="77"/>
              </a:rPr>
              <a:t>ridge_glm2_models = </a:t>
            </a:r>
            <a:r>
              <a:rPr lang="en-ZA" sz="1200" dirty="0" err="1">
                <a:latin typeface="Monaco" pitchFamily="2" charset="77"/>
              </a:rPr>
              <a:t>cv.glmnet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=0,lambda=</a:t>
            </a:r>
            <a:r>
              <a:rPr lang="en-ZA" sz="1200" dirty="0" err="1">
                <a:latin typeface="Monaco" pitchFamily="2" charset="77"/>
              </a:rPr>
              <a:t>lambdas,family</a:t>
            </a:r>
            <a:r>
              <a:rPr lang="en-ZA" sz="1200" dirty="0">
                <a:latin typeface="Monaco" pitchFamily="2" charset="77"/>
              </a:rPr>
              <a:t>=</a:t>
            </a:r>
            <a:r>
              <a:rPr lang="en-ZA" sz="1200" dirty="0" err="1">
                <a:latin typeface="Monaco" pitchFamily="2" charset="77"/>
              </a:rPr>
              <a:t>poisson</a:t>
            </a:r>
            <a:r>
              <a:rPr lang="en-ZA" sz="1200" dirty="0">
                <a:latin typeface="Monaco" pitchFamily="2" charset="77"/>
              </a:rPr>
              <a:t>(link="identity"))</a:t>
            </a:r>
          </a:p>
          <a:p>
            <a:r>
              <a:rPr lang="en-ZA" sz="1200" dirty="0">
                <a:latin typeface="Monaco" pitchFamily="2" charset="77"/>
              </a:rPr>
              <a:t>ridge_glm3_models = </a:t>
            </a:r>
            <a:r>
              <a:rPr lang="en-ZA" sz="1200" dirty="0" err="1">
                <a:latin typeface="Monaco" pitchFamily="2" charset="77"/>
              </a:rPr>
              <a:t>cv.glmnet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=0,lambda=</a:t>
            </a:r>
            <a:r>
              <a:rPr lang="en-ZA" sz="1200" dirty="0" err="1">
                <a:latin typeface="Monaco" pitchFamily="2" charset="77"/>
              </a:rPr>
              <a:t>lambdas,family</a:t>
            </a:r>
            <a:r>
              <a:rPr lang="en-ZA" sz="1200" dirty="0">
                <a:latin typeface="Monaco" pitchFamily="2" charset="77"/>
              </a:rPr>
              <a:t>=</a:t>
            </a:r>
            <a:r>
              <a:rPr lang="en-ZA" sz="1200" dirty="0" err="1">
                <a:latin typeface="Monaco" pitchFamily="2" charset="77"/>
              </a:rPr>
              <a:t>poisson</a:t>
            </a:r>
            <a:r>
              <a:rPr lang="en-ZA" sz="1200" dirty="0">
                <a:latin typeface="Monaco" pitchFamily="2" charset="77"/>
              </a:rPr>
              <a:t>(link="sqrt"))</a:t>
            </a:r>
          </a:p>
          <a:p>
            <a:endParaRPr lang="en-ZA" sz="1200" dirty="0">
              <a:latin typeface="Monaco" pitchFamily="2" charset="77"/>
            </a:endParaRPr>
          </a:p>
          <a:p>
            <a:r>
              <a:rPr lang="en-ZA" sz="1200" dirty="0">
                <a:latin typeface="Monaco" pitchFamily="2" charset="77"/>
              </a:rPr>
              <a:t>lasso_glm1_models = </a:t>
            </a:r>
            <a:r>
              <a:rPr lang="en-ZA" sz="1200" dirty="0" err="1">
                <a:latin typeface="Monaco" pitchFamily="2" charset="77"/>
              </a:rPr>
              <a:t>cv.glmnet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=1,lambda=</a:t>
            </a:r>
            <a:r>
              <a:rPr lang="en-ZA" sz="1200" dirty="0" err="1">
                <a:latin typeface="Monaco" pitchFamily="2" charset="77"/>
              </a:rPr>
              <a:t>lambdas,family</a:t>
            </a:r>
            <a:r>
              <a:rPr lang="en-ZA" sz="1200" dirty="0">
                <a:latin typeface="Monaco" pitchFamily="2" charset="77"/>
              </a:rPr>
              <a:t>=</a:t>
            </a:r>
            <a:r>
              <a:rPr lang="en-ZA" sz="1200" dirty="0" err="1">
                <a:latin typeface="Monaco" pitchFamily="2" charset="77"/>
              </a:rPr>
              <a:t>poisson</a:t>
            </a:r>
            <a:r>
              <a:rPr lang="en-ZA" sz="1200" dirty="0">
                <a:latin typeface="Monaco" pitchFamily="2" charset="77"/>
              </a:rPr>
              <a:t>(link="log"))</a:t>
            </a:r>
          </a:p>
          <a:p>
            <a:r>
              <a:rPr lang="en-ZA" sz="1200" dirty="0">
                <a:latin typeface="Monaco" pitchFamily="2" charset="77"/>
              </a:rPr>
              <a:t>lasso_glm2_models = </a:t>
            </a:r>
            <a:r>
              <a:rPr lang="en-ZA" sz="1200" dirty="0" err="1">
                <a:latin typeface="Monaco" pitchFamily="2" charset="77"/>
              </a:rPr>
              <a:t>cv.glmnet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=1,lambda=</a:t>
            </a:r>
            <a:r>
              <a:rPr lang="en-ZA" sz="1200" dirty="0" err="1">
                <a:latin typeface="Monaco" pitchFamily="2" charset="77"/>
              </a:rPr>
              <a:t>lambdas,family</a:t>
            </a:r>
            <a:r>
              <a:rPr lang="en-ZA" sz="1200" dirty="0">
                <a:latin typeface="Monaco" pitchFamily="2" charset="77"/>
              </a:rPr>
              <a:t>=</a:t>
            </a:r>
            <a:r>
              <a:rPr lang="en-ZA" sz="1200" dirty="0" err="1">
                <a:latin typeface="Monaco" pitchFamily="2" charset="77"/>
              </a:rPr>
              <a:t>poisson</a:t>
            </a:r>
            <a:r>
              <a:rPr lang="en-ZA" sz="1200" dirty="0">
                <a:latin typeface="Monaco" pitchFamily="2" charset="77"/>
              </a:rPr>
              <a:t>(link="identity"))</a:t>
            </a:r>
          </a:p>
          <a:p>
            <a:r>
              <a:rPr lang="en-ZA" sz="1200" dirty="0">
                <a:latin typeface="Monaco" pitchFamily="2" charset="77"/>
              </a:rPr>
              <a:t>lasso_glm3_models = </a:t>
            </a:r>
            <a:r>
              <a:rPr lang="en-ZA" sz="1200" dirty="0" err="1">
                <a:latin typeface="Monaco" pitchFamily="2" charset="77"/>
              </a:rPr>
              <a:t>cv.glmnet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=1,lambda=</a:t>
            </a:r>
            <a:r>
              <a:rPr lang="en-ZA" sz="1200" dirty="0" err="1">
                <a:latin typeface="Monaco" pitchFamily="2" charset="77"/>
              </a:rPr>
              <a:t>lambdas,family</a:t>
            </a:r>
            <a:r>
              <a:rPr lang="en-ZA" sz="1200" dirty="0">
                <a:latin typeface="Monaco" pitchFamily="2" charset="77"/>
              </a:rPr>
              <a:t>=</a:t>
            </a:r>
            <a:r>
              <a:rPr lang="en-ZA" sz="1200" dirty="0" err="1">
                <a:latin typeface="Monaco" pitchFamily="2" charset="77"/>
              </a:rPr>
              <a:t>poisson</a:t>
            </a:r>
            <a:r>
              <a:rPr lang="en-ZA" sz="1200" dirty="0">
                <a:latin typeface="Monaco" pitchFamily="2" charset="77"/>
              </a:rPr>
              <a:t>(link="sqrt"))</a:t>
            </a:r>
          </a:p>
          <a:p>
            <a:endParaRPr lang="en-ZA" sz="1200" dirty="0">
              <a:latin typeface="Monaco" pitchFamily="2" charset="77"/>
            </a:endParaRPr>
          </a:p>
          <a:p>
            <a:r>
              <a:rPr lang="en-ZA" sz="1200" dirty="0">
                <a:latin typeface="Monaco" pitchFamily="2" charset="77"/>
              </a:rPr>
              <a:t>rglm1_min_lambda = ridge_glm1_models$lambda.min</a:t>
            </a:r>
          </a:p>
          <a:p>
            <a:r>
              <a:rPr lang="en-ZA" sz="1200" dirty="0">
                <a:latin typeface="Monaco" pitchFamily="2" charset="77"/>
              </a:rPr>
              <a:t>rglm2_min_lambda = ridge_glm2_models$lambda.min</a:t>
            </a:r>
          </a:p>
          <a:p>
            <a:r>
              <a:rPr lang="en-ZA" sz="1200" dirty="0">
                <a:latin typeface="Monaco" pitchFamily="2" charset="77"/>
              </a:rPr>
              <a:t>rglm3_min_lambda = ridge_glm3_models$lambda.min</a:t>
            </a:r>
          </a:p>
          <a:p>
            <a:endParaRPr lang="en-ZA" sz="1200" dirty="0">
              <a:latin typeface="Monaco" pitchFamily="2" charset="77"/>
            </a:endParaRPr>
          </a:p>
          <a:p>
            <a:r>
              <a:rPr lang="en-ZA" sz="1200" dirty="0">
                <a:latin typeface="Monaco" pitchFamily="2" charset="77"/>
              </a:rPr>
              <a:t>lglm1_min_lambda = lasso_glm1_models$lambda.min</a:t>
            </a:r>
          </a:p>
          <a:p>
            <a:r>
              <a:rPr lang="en-ZA" sz="1200" dirty="0">
                <a:latin typeface="Monaco" pitchFamily="2" charset="77"/>
              </a:rPr>
              <a:t>lglm2_min_lambda = lasso_glm2_models$lambda.min</a:t>
            </a:r>
          </a:p>
          <a:p>
            <a:r>
              <a:rPr lang="en-ZA" sz="1200" dirty="0">
                <a:latin typeface="Monaco" pitchFamily="2" charset="77"/>
              </a:rPr>
              <a:t>lglm3_min_lambda = lasso_glm3_models$lambda.min</a:t>
            </a:r>
          </a:p>
          <a:p>
            <a:endParaRPr lang="en-ZA" sz="1200" dirty="0">
              <a:latin typeface="Monaco" pitchFamily="2" charset="77"/>
            </a:endParaRPr>
          </a:p>
          <a:p>
            <a:r>
              <a:rPr lang="en-ZA" sz="1200" dirty="0">
                <a:latin typeface="Monaco" pitchFamily="2" charset="77"/>
              </a:rPr>
              <a:t>ridge_glm1_mod = </a:t>
            </a:r>
            <a:r>
              <a:rPr lang="en-ZA" sz="1200" dirty="0" err="1">
                <a:latin typeface="Monaco" pitchFamily="2" charset="77"/>
              </a:rPr>
              <a:t>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=0,lambda = rglm1_min_lambda,family = </a:t>
            </a:r>
            <a:r>
              <a:rPr lang="en-ZA" sz="1200" dirty="0" err="1">
                <a:latin typeface="Monaco" pitchFamily="2" charset="77"/>
              </a:rPr>
              <a:t>poisson</a:t>
            </a:r>
            <a:r>
              <a:rPr lang="en-ZA" sz="1200" dirty="0">
                <a:latin typeface="Monaco" pitchFamily="2" charset="77"/>
              </a:rPr>
              <a:t>(link="log"))</a:t>
            </a:r>
          </a:p>
          <a:p>
            <a:r>
              <a:rPr lang="en-ZA" sz="1200" dirty="0">
                <a:latin typeface="Monaco" pitchFamily="2" charset="77"/>
              </a:rPr>
              <a:t>ridge_glm2_mod = </a:t>
            </a:r>
            <a:r>
              <a:rPr lang="en-ZA" sz="1200" dirty="0" err="1">
                <a:latin typeface="Monaco" pitchFamily="2" charset="77"/>
              </a:rPr>
              <a:t>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=0,lambda = rglm2_min_lambda,family = </a:t>
            </a:r>
            <a:r>
              <a:rPr lang="en-ZA" sz="1200" dirty="0" err="1">
                <a:latin typeface="Monaco" pitchFamily="2" charset="77"/>
              </a:rPr>
              <a:t>poisson</a:t>
            </a:r>
            <a:r>
              <a:rPr lang="en-ZA" sz="1200" dirty="0">
                <a:latin typeface="Monaco" pitchFamily="2" charset="77"/>
              </a:rPr>
              <a:t>(link="identity"))</a:t>
            </a:r>
          </a:p>
          <a:p>
            <a:r>
              <a:rPr lang="en-ZA" sz="1200" dirty="0">
                <a:latin typeface="Monaco" pitchFamily="2" charset="77"/>
              </a:rPr>
              <a:t>ridge_glm3_mod = </a:t>
            </a:r>
            <a:r>
              <a:rPr lang="en-ZA" sz="1200" dirty="0" err="1">
                <a:latin typeface="Monaco" pitchFamily="2" charset="77"/>
              </a:rPr>
              <a:t>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=0,lambda = rglm3_min_lambda,family = </a:t>
            </a:r>
            <a:r>
              <a:rPr lang="en-ZA" sz="1200" dirty="0" err="1">
                <a:latin typeface="Monaco" pitchFamily="2" charset="77"/>
              </a:rPr>
              <a:t>poisson</a:t>
            </a:r>
            <a:r>
              <a:rPr lang="en-ZA" sz="1200" dirty="0">
                <a:latin typeface="Monaco" pitchFamily="2" charset="77"/>
              </a:rPr>
              <a:t>(link="sqrt"))</a:t>
            </a:r>
          </a:p>
          <a:p>
            <a:endParaRPr lang="en-ZA" sz="1200" dirty="0">
              <a:latin typeface="Monaco" pitchFamily="2" charset="77"/>
            </a:endParaRPr>
          </a:p>
          <a:p>
            <a:r>
              <a:rPr lang="en-ZA" sz="1200" dirty="0">
                <a:latin typeface="Monaco" pitchFamily="2" charset="77"/>
              </a:rPr>
              <a:t>lasso_glm1_mod = </a:t>
            </a:r>
            <a:r>
              <a:rPr lang="en-ZA" sz="1200" dirty="0" err="1">
                <a:latin typeface="Monaco" pitchFamily="2" charset="77"/>
              </a:rPr>
              <a:t>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=1,lambda=lglm1_min_lambda,family=</a:t>
            </a:r>
            <a:r>
              <a:rPr lang="en-ZA" sz="1200" dirty="0" err="1">
                <a:latin typeface="Monaco" pitchFamily="2" charset="77"/>
              </a:rPr>
              <a:t>poisson</a:t>
            </a:r>
            <a:r>
              <a:rPr lang="en-ZA" sz="1200" dirty="0">
                <a:latin typeface="Monaco" pitchFamily="2" charset="77"/>
              </a:rPr>
              <a:t>(link="log"))</a:t>
            </a:r>
          </a:p>
          <a:p>
            <a:r>
              <a:rPr lang="en-ZA" sz="1200" dirty="0">
                <a:latin typeface="Monaco" pitchFamily="2" charset="77"/>
              </a:rPr>
              <a:t>lasso_glm2_mod = </a:t>
            </a:r>
            <a:r>
              <a:rPr lang="en-ZA" sz="1200" dirty="0" err="1">
                <a:latin typeface="Monaco" pitchFamily="2" charset="77"/>
              </a:rPr>
              <a:t>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=1,lambda=lglm2_min_lambda,family=</a:t>
            </a:r>
            <a:r>
              <a:rPr lang="en-ZA" sz="1200" dirty="0" err="1">
                <a:latin typeface="Monaco" pitchFamily="2" charset="77"/>
              </a:rPr>
              <a:t>poisson</a:t>
            </a:r>
            <a:r>
              <a:rPr lang="en-ZA" sz="1200" dirty="0">
                <a:latin typeface="Monaco" pitchFamily="2" charset="77"/>
              </a:rPr>
              <a:t>(link="identity"))</a:t>
            </a:r>
          </a:p>
          <a:p>
            <a:r>
              <a:rPr lang="en-ZA" sz="1200" dirty="0">
                <a:latin typeface="Monaco" pitchFamily="2" charset="77"/>
              </a:rPr>
              <a:t>lasso_glm3_mod = </a:t>
            </a:r>
            <a:r>
              <a:rPr lang="en-ZA" sz="1200" dirty="0" err="1">
                <a:latin typeface="Monaco" pitchFamily="2" charset="77"/>
              </a:rPr>
              <a:t>glmnet</a:t>
            </a:r>
            <a:r>
              <a:rPr lang="en-ZA" sz="1200" dirty="0">
                <a:latin typeface="Monaco" pitchFamily="2" charset="77"/>
              </a:rPr>
              <a:t>(</a:t>
            </a:r>
            <a:r>
              <a:rPr lang="en-ZA" sz="1200" dirty="0" err="1">
                <a:latin typeface="Monaco" pitchFamily="2" charset="77"/>
              </a:rPr>
              <a:t>X,Y_glm,alpha</a:t>
            </a:r>
            <a:r>
              <a:rPr lang="en-ZA" sz="1200" dirty="0">
                <a:latin typeface="Monaco" pitchFamily="2" charset="77"/>
              </a:rPr>
              <a:t>=1,lambda=lglm3_min_lambda,family=</a:t>
            </a:r>
            <a:r>
              <a:rPr lang="en-ZA" sz="1200" dirty="0" err="1">
                <a:latin typeface="Monaco" pitchFamily="2" charset="77"/>
              </a:rPr>
              <a:t>poisson</a:t>
            </a:r>
            <a:r>
              <a:rPr lang="en-ZA" sz="1200" dirty="0">
                <a:latin typeface="Monaco" pitchFamily="2" charset="77"/>
              </a:rPr>
              <a:t>(link="sqrt"))</a:t>
            </a:r>
          </a:p>
          <a:p>
            <a:endParaRPr lang="en-ZA" sz="1200" dirty="0">
              <a:latin typeface="Monaco" pitchFamily="2" charset="77"/>
            </a:endParaRPr>
          </a:p>
          <a:p>
            <a:r>
              <a:rPr lang="en-ZA" sz="1200" dirty="0">
                <a:latin typeface="Monaco" pitchFamily="2" charset="77"/>
              </a:rPr>
              <a:t>rglm1_expected = predict(ridge_glm1_mod,s=rglm1_min_lambda,newx=</a:t>
            </a:r>
            <a:r>
              <a:rPr lang="en-ZA" sz="1200" dirty="0" err="1">
                <a:latin typeface="Monaco" pitchFamily="2" charset="77"/>
              </a:rPr>
              <a:t>test_X,type</a:t>
            </a:r>
            <a:r>
              <a:rPr lang="en-ZA" sz="1200" dirty="0">
                <a:latin typeface="Monaco" pitchFamily="2" charset="77"/>
              </a:rPr>
              <a:t>="response")</a:t>
            </a:r>
          </a:p>
          <a:p>
            <a:r>
              <a:rPr lang="en-ZA" sz="1200" dirty="0">
                <a:latin typeface="Monaco" pitchFamily="2" charset="77"/>
              </a:rPr>
              <a:t>rglm2_expected = predict(ridge_glm2_mod,s=rglm2_min_lambda,newx=</a:t>
            </a:r>
            <a:r>
              <a:rPr lang="en-ZA" sz="1200" dirty="0" err="1">
                <a:latin typeface="Monaco" pitchFamily="2" charset="77"/>
              </a:rPr>
              <a:t>test_X,type</a:t>
            </a:r>
            <a:r>
              <a:rPr lang="en-ZA" sz="1200" dirty="0">
                <a:latin typeface="Monaco" pitchFamily="2" charset="77"/>
              </a:rPr>
              <a:t>="response")</a:t>
            </a:r>
          </a:p>
          <a:p>
            <a:r>
              <a:rPr lang="en-ZA" sz="1200" dirty="0">
                <a:latin typeface="Monaco" pitchFamily="2" charset="77"/>
              </a:rPr>
              <a:t>rglm3_expected = predict(ridge_glm3_mod,s=rglm3_min_lambda,newx=</a:t>
            </a:r>
            <a:r>
              <a:rPr lang="en-ZA" sz="1200" dirty="0" err="1">
                <a:latin typeface="Monaco" pitchFamily="2" charset="77"/>
              </a:rPr>
              <a:t>test_X,type</a:t>
            </a:r>
            <a:r>
              <a:rPr lang="en-ZA" sz="1200" dirty="0">
                <a:latin typeface="Monaco" pitchFamily="2" charset="77"/>
              </a:rPr>
              <a:t>="response")</a:t>
            </a:r>
          </a:p>
          <a:p>
            <a:r>
              <a:rPr lang="en-ZA" sz="1200" dirty="0">
                <a:latin typeface="Monaco" pitchFamily="2" charset="77"/>
              </a:rPr>
              <a:t>lglm1_expected = predict(lasso_glm1_mod,s=lglm1_min_lambda,newx=</a:t>
            </a:r>
            <a:r>
              <a:rPr lang="en-ZA" sz="1200" dirty="0" err="1">
                <a:latin typeface="Monaco" pitchFamily="2" charset="77"/>
              </a:rPr>
              <a:t>test_X,type</a:t>
            </a:r>
            <a:r>
              <a:rPr lang="en-ZA" sz="1200" dirty="0">
                <a:latin typeface="Monaco" pitchFamily="2" charset="77"/>
              </a:rPr>
              <a:t>="response")</a:t>
            </a:r>
          </a:p>
          <a:p>
            <a:r>
              <a:rPr lang="en-ZA" sz="1200" dirty="0">
                <a:latin typeface="Monaco" pitchFamily="2" charset="77"/>
              </a:rPr>
              <a:t>lglm2_expected = predict(lasso_glm2_mod,s=lglm2_min_lambda,newx=</a:t>
            </a:r>
            <a:r>
              <a:rPr lang="en-ZA" sz="1200" dirty="0" err="1">
                <a:latin typeface="Monaco" pitchFamily="2" charset="77"/>
              </a:rPr>
              <a:t>test_X,type</a:t>
            </a:r>
            <a:r>
              <a:rPr lang="en-ZA" sz="1200" dirty="0">
                <a:latin typeface="Monaco" pitchFamily="2" charset="77"/>
              </a:rPr>
              <a:t>="response")</a:t>
            </a:r>
          </a:p>
          <a:p>
            <a:r>
              <a:rPr lang="en-ZA" sz="1200" dirty="0">
                <a:latin typeface="Monaco" pitchFamily="2" charset="77"/>
              </a:rPr>
              <a:t>lglm3_expected = predict(lasso_glm3_mod,s=lglm3_min_lambda,newx=</a:t>
            </a:r>
            <a:r>
              <a:rPr lang="en-ZA" sz="1200" dirty="0" err="1">
                <a:latin typeface="Monaco" pitchFamily="2" charset="77"/>
              </a:rPr>
              <a:t>test_X,type</a:t>
            </a:r>
            <a:r>
              <a:rPr lang="en-ZA" sz="1200" dirty="0">
                <a:latin typeface="Monaco" pitchFamily="2" charset="77"/>
              </a:rPr>
              <a:t>="response")</a:t>
            </a:r>
          </a:p>
        </p:txBody>
      </p:sp>
      <p:sp>
        <p:nvSpPr>
          <p:cNvPr id="7" name="Content Placeholder 6">
            <a:extLst>
              <a:ext uri="{FF2B5EF4-FFF2-40B4-BE49-F238E27FC236}">
                <a16:creationId xmlns:a16="http://schemas.microsoft.com/office/drawing/2014/main" id="{C1040F4E-BFD2-3A77-241F-75B42AC5C803}"/>
              </a:ext>
            </a:extLst>
          </p:cNvPr>
          <p:cNvSpPr>
            <a:spLocks noGrp="1"/>
          </p:cNvSpPr>
          <p:nvPr>
            <p:ph idx="1"/>
          </p:nvPr>
        </p:nvSpPr>
        <p:spPr/>
        <p:txBody>
          <a:bodyPr/>
          <a:lstStyle/>
          <a:p>
            <a:endParaRPr lang="en-GB"/>
          </a:p>
        </p:txBody>
      </p:sp>
      <p:sp>
        <p:nvSpPr>
          <p:cNvPr id="9" name="Footer Placeholder 8">
            <a:extLst>
              <a:ext uri="{FF2B5EF4-FFF2-40B4-BE49-F238E27FC236}">
                <a16:creationId xmlns:a16="http://schemas.microsoft.com/office/drawing/2014/main" id="{A59E9F96-F514-F0F3-72C0-6D9F8BDF8380}"/>
              </a:ext>
            </a:extLst>
          </p:cNvPr>
          <p:cNvSpPr>
            <a:spLocks noGrp="1"/>
          </p:cNvSpPr>
          <p:nvPr>
            <p:ph type="ftr" sz="quarter" idx="11"/>
          </p:nvPr>
        </p:nvSpPr>
        <p:spPr/>
        <p:txBody>
          <a:bodyPr/>
          <a:lstStyle/>
          <a:p>
            <a:r>
              <a:rPr lang="en-US"/>
              <a:t>Model Validation - Validation Code</a:t>
            </a:r>
          </a:p>
        </p:txBody>
      </p:sp>
    </p:spTree>
    <p:extLst>
      <p:ext uri="{BB962C8B-B14F-4D97-AF65-F5344CB8AC3E}">
        <p14:creationId xmlns:p14="http://schemas.microsoft.com/office/powerpoint/2010/main" val="307175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EEE7-7B34-D35A-B8B5-05B136B4189D}"/>
              </a:ext>
            </a:extLst>
          </p:cNvPr>
          <p:cNvSpPr>
            <a:spLocks noGrp="1"/>
          </p:cNvSpPr>
          <p:nvPr>
            <p:ph type="title"/>
          </p:nvPr>
        </p:nvSpPr>
        <p:spPr>
          <a:xfrm>
            <a:off x="704336" y="685800"/>
            <a:ext cx="10844196" cy="673443"/>
          </a:xfrm>
        </p:spPr>
        <p:txBody>
          <a:bodyPr>
            <a:normAutofit fontScale="90000"/>
          </a:bodyPr>
          <a:lstStyle/>
          <a:p>
            <a:r>
              <a:rPr lang="en-US"/>
              <a:t>Introduction – Excess Mortality / Death</a:t>
            </a:r>
            <a:endParaRPr lang="en-US" dirty="0"/>
          </a:p>
        </p:txBody>
      </p:sp>
      <p:sp>
        <p:nvSpPr>
          <p:cNvPr id="10" name="Content Placeholder 9">
            <a:extLst>
              <a:ext uri="{FF2B5EF4-FFF2-40B4-BE49-F238E27FC236}">
                <a16:creationId xmlns:a16="http://schemas.microsoft.com/office/drawing/2014/main" id="{46BF3D7E-064E-77C9-FB3C-5F582188635C}"/>
              </a:ext>
            </a:extLst>
          </p:cNvPr>
          <p:cNvSpPr>
            <a:spLocks noGrp="1"/>
          </p:cNvSpPr>
          <p:nvPr>
            <p:ph idx="1"/>
          </p:nvPr>
        </p:nvSpPr>
        <p:spPr>
          <a:xfrm>
            <a:off x="704333" y="1452348"/>
            <a:ext cx="10844195" cy="4415052"/>
          </a:xfrm>
        </p:spPr>
        <p:txBody>
          <a:bodyPr>
            <a:normAutofit/>
          </a:bodyPr>
          <a:lstStyle/>
          <a:p>
            <a:r>
              <a:rPr lang="en-US" dirty="0"/>
              <a:t>Excess mortality : “</a:t>
            </a:r>
            <a:r>
              <a:rPr lang="en-ZA" i="1" dirty="0"/>
              <a:t>Mortality above what would be </a:t>
            </a:r>
            <a:r>
              <a:rPr lang="en-ZA" sz="2400" b="1" i="1" u="sng" dirty="0"/>
              <a:t>expected</a:t>
            </a:r>
            <a:r>
              <a:rPr lang="en-ZA" sz="2400" i="1" dirty="0"/>
              <a:t> </a:t>
            </a:r>
            <a:r>
              <a:rPr lang="en-ZA" i="1" dirty="0"/>
              <a:t>based on the non-crisis mortality rate in the population of interest. Excess mortality is thus mortality that is attributable to the crisis conditions. It can be expressed as a rate (the difference between observed and non-crisis mortality rates), or as a total number of excess deaths.” </a:t>
            </a:r>
            <a:r>
              <a:rPr lang="en-ZA" dirty="0"/>
              <a:t>(World Health Organisation)</a:t>
            </a:r>
          </a:p>
          <a:p>
            <a:r>
              <a:rPr lang="en-ZA" dirty="0"/>
              <a:t>Can be calculated at sub-national, national or global level</a:t>
            </a:r>
          </a:p>
          <a:p>
            <a:endParaRPr lang="en-US" dirty="0"/>
          </a:p>
        </p:txBody>
      </p:sp>
      <p:sp>
        <p:nvSpPr>
          <p:cNvPr id="4" name="Slide Number Placeholder 3">
            <a:extLst>
              <a:ext uri="{FF2B5EF4-FFF2-40B4-BE49-F238E27FC236}">
                <a16:creationId xmlns:a16="http://schemas.microsoft.com/office/drawing/2014/main" id="{C1A74FA4-2037-E6C8-5CBB-7EB2663AE7B1}"/>
              </a:ext>
            </a:extLst>
          </p:cNvPr>
          <p:cNvSpPr>
            <a:spLocks noGrp="1"/>
          </p:cNvSpPr>
          <p:nvPr>
            <p:ph type="sldNum" sz="quarter" idx="12"/>
          </p:nvPr>
        </p:nvSpPr>
        <p:spPr>
          <a:xfrm>
            <a:off x="9472736" y="6453386"/>
            <a:ext cx="1596292" cy="404614"/>
          </a:xfrm>
        </p:spPr>
        <p:txBody>
          <a:bodyPr>
            <a:normAutofit/>
          </a:bodyPr>
          <a:lstStyle/>
          <a:p>
            <a:pPr>
              <a:spcAft>
                <a:spcPts val="600"/>
              </a:spcAft>
            </a:pPr>
            <a:fld id="{E8B2249B-FD09-4942-9000-EB2098580342}" type="slidenum">
              <a:rPr lang="en-US" smtClean="0"/>
              <a:pPr>
                <a:spcAft>
                  <a:spcPts val="600"/>
                </a:spcAft>
              </a:pPr>
              <a:t>4</a:t>
            </a:fld>
            <a:endParaRPr lang="en-US"/>
          </a:p>
        </p:txBody>
      </p:sp>
      <p:pic>
        <p:nvPicPr>
          <p:cNvPr id="5" name="Picture 4">
            <a:extLst>
              <a:ext uri="{FF2B5EF4-FFF2-40B4-BE49-F238E27FC236}">
                <a16:creationId xmlns:a16="http://schemas.microsoft.com/office/drawing/2014/main" id="{2CA56107-0F72-35E9-CBFD-40371D6CE476}"/>
              </a:ext>
            </a:extLst>
          </p:cNvPr>
          <p:cNvPicPr>
            <a:picLocks noChangeAspect="1"/>
          </p:cNvPicPr>
          <p:nvPr/>
        </p:nvPicPr>
        <p:blipFill rotWithShape="1">
          <a:blip r:embed="rId2"/>
          <a:srcRect l="1198" t="2780" r="1799" b="44926"/>
          <a:stretch/>
        </p:blipFill>
        <p:spPr>
          <a:xfrm>
            <a:off x="2125877" y="3328078"/>
            <a:ext cx="7940246" cy="3224162"/>
          </a:xfrm>
          <a:prstGeom prst="rect">
            <a:avLst/>
          </a:prstGeom>
        </p:spPr>
      </p:pic>
      <p:sp>
        <p:nvSpPr>
          <p:cNvPr id="7" name="Footer Placeholder 6">
            <a:extLst>
              <a:ext uri="{FF2B5EF4-FFF2-40B4-BE49-F238E27FC236}">
                <a16:creationId xmlns:a16="http://schemas.microsoft.com/office/drawing/2014/main" id="{B448E155-E14E-DCDD-4ADA-B385FD774166}"/>
              </a:ext>
            </a:extLst>
          </p:cNvPr>
          <p:cNvSpPr>
            <a:spLocks noGrp="1"/>
          </p:cNvSpPr>
          <p:nvPr>
            <p:ph type="ftr" sz="quarter" idx="11"/>
          </p:nvPr>
        </p:nvSpPr>
        <p:spPr/>
        <p:txBody>
          <a:bodyPr/>
          <a:lstStyle/>
          <a:p>
            <a:r>
              <a:rPr lang="en-US"/>
              <a:t>Introduction</a:t>
            </a:r>
          </a:p>
        </p:txBody>
      </p:sp>
    </p:spTree>
    <p:extLst>
      <p:ext uri="{BB962C8B-B14F-4D97-AF65-F5344CB8AC3E}">
        <p14:creationId xmlns:p14="http://schemas.microsoft.com/office/powerpoint/2010/main" val="22732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4F5-0170-237A-33EE-4B8720B52119}"/>
              </a:ext>
            </a:extLst>
          </p:cNvPr>
          <p:cNvSpPr>
            <a:spLocks noGrp="1"/>
          </p:cNvSpPr>
          <p:nvPr>
            <p:ph type="title"/>
          </p:nvPr>
        </p:nvSpPr>
        <p:spPr>
          <a:xfrm>
            <a:off x="669682" y="0"/>
            <a:ext cx="10399346" cy="838200"/>
          </a:xfrm>
        </p:spPr>
        <p:txBody>
          <a:bodyPr>
            <a:normAutofit fontScale="90000"/>
          </a:bodyPr>
          <a:lstStyle/>
          <a:p>
            <a:r>
              <a:rPr lang="en-GB" dirty="0"/>
              <a:t>Expected Deaths Estimates – Normal Models</a:t>
            </a:r>
          </a:p>
        </p:txBody>
      </p:sp>
      <p:graphicFrame>
        <p:nvGraphicFramePr>
          <p:cNvPr id="5" name="Content Placeholder 4">
            <a:extLst>
              <a:ext uri="{FF2B5EF4-FFF2-40B4-BE49-F238E27FC236}">
                <a16:creationId xmlns:a16="http://schemas.microsoft.com/office/drawing/2014/main" id="{E28CBBF1-8072-DAA0-F98E-8BB10FACED4F}"/>
              </a:ext>
            </a:extLst>
          </p:cNvPr>
          <p:cNvGraphicFramePr>
            <a:graphicFrameLocks noGrp="1"/>
          </p:cNvGraphicFramePr>
          <p:nvPr>
            <p:ph idx="1"/>
            <p:extLst>
              <p:ext uri="{D42A27DB-BD31-4B8C-83A1-F6EECF244321}">
                <p14:modId xmlns:p14="http://schemas.microsoft.com/office/powerpoint/2010/main" val="1830748919"/>
              </p:ext>
            </p:extLst>
          </p:nvPr>
        </p:nvGraphicFramePr>
        <p:xfrm>
          <a:off x="669925" y="628650"/>
          <a:ext cx="11522075" cy="58245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149AB9C-A6EB-55B4-01F2-F2CBEF393BE2}"/>
              </a:ext>
            </a:extLst>
          </p:cNvPr>
          <p:cNvSpPr>
            <a:spLocks noGrp="1"/>
          </p:cNvSpPr>
          <p:nvPr>
            <p:ph type="sldNum" sz="quarter" idx="12"/>
          </p:nvPr>
        </p:nvSpPr>
        <p:spPr/>
        <p:txBody>
          <a:bodyPr/>
          <a:lstStyle/>
          <a:p>
            <a:fld id="{E8B2249B-FD09-4942-9000-EB2098580342}" type="slidenum">
              <a:rPr lang="en-US" smtClean="0"/>
              <a:t>40</a:t>
            </a:fld>
            <a:endParaRPr lang="en-US"/>
          </a:p>
        </p:txBody>
      </p:sp>
      <p:sp>
        <p:nvSpPr>
          <p:cNvPr id="7" name="Footer Placeholder 6">
            <a:extLst>
              <a:ext uri="{FF2B5EF4-FFF2-40B4-BE49-F238E27FC236}">
                <a16:creationId xmlns:a16="http://schemas.microsoft.com/office/drawing/2014/main" id="{DE0B7C5B-1B76-13F5-0036-A31D09877E4F}"/>
              </a:ext>
            </a:extLst>
          </p:cNvPr>
          <p:cNvSpPr>
            <a:spLocks noGrp="1"/>
          </p:cNvSpPr>
          <p:nvPr>
            <p:ph type="ftr" sz="quarter" idx="11"/>
          </p:nvPr>
        </p:nvSpPr>
        <p:spPr/>
        <p:txBody>
          <a:bodyPr/>
          <a:lstStyle/>
          <a:p>
            <a:r>
              <a:rPr lang="en-US"/>
              <a:t>Model Validation - Expected Death Estimates</a:t>
            </a:r>
          </a:p>
        </p:txBody>
      </p:sp>
    </p:spTree>
    <p:extLst>
      <p:ext uri="{BB962C8B-B14F-4D97-AF65-F5344CB8AC3E}">
        <p14:creationId xmlns:p14="http://schemas.microsoft.com/office/powerpoint/2010/main" val="376986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4F5-0170-237A-33EE-4B8720B52119}"/>
              </a:ext>
            </a:extLst>
          </p:cNvPr>
          <p:cNvSpPr>
            <a:spLocks noGrp="1"/>
          </p:cNvSpPr>
          <p:nvPr>
            <p:ph type="title"/>
          </p:nvPr>
        </p:nvSpPr>
        <p:spPr>
          <a:xfrm>
            <a:off x="669682" y="0"/>
            <a:ext cx="10399346" cy="838200"/>
          </a:xfrm>
        </p:spPr>
        <p:txBody>
          <a:bodyPr>
            <a:noAutofit/>
          </a:bodyPr>
          <a:lstStyle/>
          <a:p>
            <a:r>
              <a:rPr lang="en-GB" sz="2800" dirty="0"/>
              <a:t>Expected Deaths Estimates – Normal Models (Slight Adjustment)</a:t>
            </a:r>
          </a:p>
        </p:txBody>
      </p:sp>
      <p:graphicFrame>
        <p:nvGraphicFramePr>
          <p:cNvPr id="5" name="Content Placeholder 4">
            <a:extLst>
              <a:ext uri="{FF2B5EF4-FFF2-40B4-BE49-F238E27FC236}">
                <a16:creationId xmlns:a16="http://schemas.microsoft.com/office/drawing/2014/main" id="{E28CBBF1-8072-DAA0-F98E-8BB10FACED4F}"/>
              </a:ext>
            </a:extLst>
          </p:cNvPr>
          <p:cNvGraphicFramePr>
            <a:graphicFrameLocks noGrp="1"/>
          </p:cNvGraphicFramePr>
          <p:nvPr>
            <p:ph idx="1"/>
            <p:extLst>
              <p:ext uri="{D42A27DB-BD31-4B8C-83A1-F6EECF244321}">
                <p14:modId xmlns:p14="http://schemas.microsoft.com/office/powerpoint/2010/main" val="2019857505"/>
              </p:ext>
            </p:extLst>
          </p:nvPr>
        </p:nvGraphicFramePr>
        <p:xfrm>
          <a:off x="669925" y="628650"/>
          <a:ext cx="11522075" cy="58245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149AB9C-A6EB-55B4-01F2-F2CBEF393BE2}"/>
              </a:ext>
            </a:extLst>
          </p:cNvPr>
          <p:cNvSpPr>
            <a:spLocks noGrp="1"/>
          </p:cNvSpPr>
          <p:nvPr>
            <p:ph type="sldNum" sz="quarter" idx="12"/>
          </p:nvPr>
        </p:nvSpPr>
        <p:spPr/>
        <p:txBody>
          <a:bodyPr/>
          <a:lstStyle/>
          <a:p>
            <a:fld id="{E8B2249B-FD09-4942-9000-EB2098580342}" type="slidenum">
              <a:rPr lang="en-US" smtClean="0"/>
              <a:t>41</a:t>
            </a:fld>
            <a:endParaRPr lang="en-US"/>
          </a:p>
        </p:txBody>
      </p:sp>
      <p:sp>
        <p:nvSpPr>
          <p:cNvPr id="6" name="Footer Placeholder 5">
            <a:extLst>
              <a:ext uri="{FF2B5EF4-FFF2-40B4-BE49-F238E27FC236}">
                <a16:creationId xmlns:a16="http://schemas.microsoft.com/office/drawing/2014/main" id="{75CEE843-0CFC-7662-DDC9-2FA30A86C188}"/>
              </a:ext>
            </a:extLst>
          </p:cNvPr>
          <p:cNvSpPr>
            <a:spLocks noGrp="1"/>
          </p:cNvSpPr>
          <p:nvPr>
            <p:ph type="ftr" sz="quarter" idx="11"/>
          </p:nvPr>
        </p:nvSpPr>
        <p:spPr/>
        <p:txBody>
          <a:bodyPr/>
          <a:lstStyle/>
          <a:p>
            <a:r>
              <a:rPr lang="en-US"/>
              <a:t>Model Validation - Expected Death Estimates</a:t>
            </a:r>
          </a:p>
        </p:txBody>
      </p:sp>
    </p:spTree>
    <p:extLst>
      <p:ext uri="{BB962C8B-B14F-4D97-AF65-F5344CB8AC3E}">
        <p14:creationId xmlns:p14="http://schemas.microsoft.com/office/powerpoint/2010/main" val="2511640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24F5-0170-237A-33EE-4B8720B52119}"/>
              </a:ext>
            </a:extLst>
          </p:cNvPr>
          <p:cNvSpPr>
            <a:spLocks noGrp="1"/>
          </p:cNvSpPr>
          <p:nvPr>
            <p:ph type="title"/>
          </p:nvPr>
        </p:nvSpPr>
        <p:spPr>
          <a:xfrm>
            <a:off x="669682" y="0"/>
            <a:ext cx="10399346" cy="838200"/>
          </a:xfrm>
        </p:spPr>
        <p:txBody>
          <a:bodyPr>
            <a:noAutofit/>
          </a:bodyPr>
          <a:lstStyle/>
          <a:p>
            <a:r>
              <a:rPr lang="en-GB" sz="2800" dirty="0"/>
              <a:t>Expected Deaths Estimates – Normal VS Poisson Models</a:t>
            </a:r>
          </a:p>
        </p:txBody>
      </p:sp>
      <p:graphicFrame>
        <p:nvGraphicFramePr>
          <p:cNvPr id="5" name="Content Placeholder 4">
            <a:extLst>
              <a:ext uri="{FF2B5EF4-FFF2-40B4-BE49-F238E27FC236}">
                <a16:creationId xmlns:a16="http://schemas.microsoft.com/office/drawing/2014/main" id="{E28CBBF1-8072-DAA0-F98E-8BB10FACED4F}"/>
              </a:ext>
            </a:extLst>
          </p:cNvPr>
          <p:cNvGraphicFramePr>
            <a:graphicFrameLocks noGrp="1"/>
          </p:cNvGraphicFramePr>
          <p:nvPr>
            <p:ph idx="1"/>
            <p:extLst>
              <p:ext uri="{D42A27DB-BD31-4B8C-83A1-F6EECF244321}">
                <p14:modId xmlns:p14="http://schemas.microsoft.com/office/powerpoint/2010/main" val="2462450514"/>
              </p:ext>
            </p:extLst>
          </p:nvPr>
        </p:nvGraphicFramePr>
        <p:xfrm>
          <a:off x="669925" y="628650"/>
          <a:ext cx="11522075" cy="58245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149AB9C-A6EB-55B4-01F2-F2CBEF393BE2}"/>
              </a:ext>
            </a:extLst>
          </p:cNvPr>
          <p:cNvSpPr>
            <a:spLocks noGrp="1"/>
          </p:cNvSpPr>
          <p:nvPr>
            <p:ph type="sldNum" sz="quarter" idx="12"/>
          </p:nvPr>
        </p:nvSpPr>
        <p:spPr/>
        <p:txBody>
          <a:bodyPr/>
          <a:lstStyle/>
          <a:p>
            <a:fld id="{E8B2249B-FD09-4942-9000-EB2098580342}" type="slidenum">
              <a:rPr lang="en-US" smtClean="0"/>
              <a:t>42</a:t>
            </a:fld>
            <a:endParaRPr lang="en-US"/>
          </a:p>
        </p:txBody>
      </p:sp>
      <p:sp>
        <p:nvSpPr>
          <p:cNvPr id="6" name="Footer Placeholder 5">
            <a:extLst>
              <a:ext uri="{FF2B5EF4-FFF2-40B4-BE49-F238E27FC236}">
                <a16:creationId xmlns:a16="http://schemas.microsoft.com/office/drawing/2014/main" id="{F9283A85-9B78-AC2E-5211-7034CDDE3B68}"/>
              </a:ext>
            </a:extLst>
          </p:cNvPr>
          <p:cNvSpPr>
            <a:spLocks noGrp="1"/>
          </p:cNvSpPr>
          <p:nvPr>
            <p:ph type="ftr" sz="quarter" idx="11"/>
          </p:nvPr>
        </p:nvSpPr>
        <p:spPr/>
        <p:txBody>
          <a:bodyPr/>
          <a:lstStyle/>
          <a:p>
            <a:r>
              <a:rPr lang="en-US"/>
              <a:t>Model Validation - Expected Death Estimates</a:t>
            </a:r>
          </a:p>
        </p:txBody>
      </p:sp>
    </p:spTree>
    <p:extLst>
      <p:ext uri="{BB962C8B-B14F-4D97-AF65-F5344CB8AC3E}">
        <p14:creationId xmlns:p14="http://schemas.microsoft.com/office/powerpoint/2010/main" val="3271926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8DDDF-FA85-9F4A-323D-795F7195D3F5}"/>
              </a:ext>
            </a:extLst>
          </p:cNvPr>
          <p:cNvSpPr>
            <a:spLocks noGrp="1"/>
          </p:cNvSpPr>
          <p:nvPr>
            <p:ph type="title"/>
          </p:nvPr>
        </p:nvSpPr>
        <p:spPr>
          <a:xfrm>
            <a:off x="697831" y="0"/>
            <a:ext cx="9601200" cy="757989"/>
          </a:xfrm>
        </p:spPr>
        <p:txBody>
          <a:bodyPr/>
          <a:lstStyle/>
          <a:p>
            <a:r>
              <a:rPr lang="en-GB" dirty="0"/>
              <a:t>Excess Deaths VS Covid Deaths</a:t>
            </a:r>
          </a:p>
        </p:txBody>
      </p:sp>
      <p:graphicFrame>
        <p:nvGraphicFramePr>
          <p:cNvPr id="5" name="Content Placeholder 4">
            <a:extLst>
              <a:ext uri="{FF2B5EF4-FFF2-40B4-BE49-F238E27FC236}">
                <a16:creationId xmlns:a16="http://schemas.microsoft.com/office/drawing/2014/main" id="{D45C0C8F-5B93-C7BF-0420-DEABDD28A348}"/>
              </a:ext>
            </a:extLst>
          </p:cNvPr>
          <p:cNvGraphicFramePr>
            <a:graphicFrameLocks noGrp="1"/>
          </p:cNvGraphicFramePr>
          <p:nvPr>
            <p:ph idx="1"/>
            <p:extLst>
              <p:ext uri="{D42A27DB-BD31-4B8C-83A1-F6EECF244321}">
                <p14:modId xmlns:p14="http://schemas.microsoft.com/office/powerpoint/2010/main" val="2094857809"/>
              </p:ext>
            </p:extLst>
          </p:nvPr>
        </p:nvGraphicFramePr>
        <p:xfrm>
          <a:off x="806450" y="614363"/>
          <a:ext cx="10687050" cy="565467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B248F190-B7BE-23E7-4E2D-8E79531ABF2D}"/>
              </a:ext>
            </a:extLst>
          </p:cNvPr>
          <p:cNvSpPr>
            <a:spLocks noGrp="1"/>
          </p:cNvSpPr>
          <p:nvPr>
            <p:ph type="sldNum" sz="quarter" idx="12"/>
          </p:nvPr>
        </p:nvSpPr>
        <p:spPr/>
        <p:txBody>
          <a:bodyPr/>
          <a:lstStyle/>
          <a:p>
            <a:fld id="{E8B2249B-FD09-4942-9000-EB2098580342}" type="slidenum">
              <a:rPr lang="en-US" smtClean="0"/>
              <a:t>43</a:t>
            </a:fld>
            <a:endParaRPr lang="en-US"/>
          </a:p>
        </p:txBody>
      </p:sp>
      <p:sp>
        <p:nvSpPr>
          <p:cNvPr id="7" name="Footer Placeholder 6">
            <a:extLst>
              <a:ext uri="{FF2B5EF4-FFF2-40B4-BE49-F238E27FC236}">
                <a16:creationId xmlns:a16="http://schemas.microsoft.com/office/drawing/2014/main" id="{E64C3B42-90F4-BFBE-284B-6D74D2A9F6DF}"/>
              </a:ext>
            </a:extLst>
          </p:cNvPr>
          <p:cNvSpPr>
            <a:spLocks noGrp="1"/>
          </p:cNvSpPr>
          <p:nvPr>
            <p:ph type="ftr" sz="quarter" idx="11"/>
          </p:nvPr>
        </p:nvSpPr>
        <p:spPr/>
        <p:txBody>
          <a:bodyPr/>
          <a:lstStyle/>
          <a:p>
            <a:r>
              <a:rPr lang="en-US"/>
              <a:t>Model Validation - Excess Deaths VS COVID Deaths</a:t>
            </a:r>
          </a:p>
        </p:txBody>
      </p:sp>
    </p:spTree>
    <p:extLst>
      <p:ext uri="{BB962C8B-B14F-4D97-AF65-F5344CB8AC3E}">
        <p14:creationId xmlns:p14="http://schemas.microsoft.com/office/powerpoint/2010/main" val="1322231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48759-0F0D-4742-C39A-9443008E8ED4}"/>
              </a:ext>
            </a:extLst>
          </p:cNvPr>
          <p:cNvSpPr>
            <a:spLocks noGrp="1"/>
          </p:cNvSpPr>
          <p:nvPr>
            <p:ph type="title"/>
          </p:nvPr>
        </p:nvSpPr>
        <p:spPr>
          <a:xfrm>
            <a:off x="1371600" y="0"/>
            <a:ext cx="9601200" cy="608428"/>
          </a:xfrm>
        </p:spPr>
        <p:txBody>
          <a:bodyPr>
            <a:normAutofit fontScale="90000"/>
          </a:bodyPr>
          <a:lstStyle/>
          <a:p>
            <a:r>
              <a:rPr lang="en-GB" dirty="0"/>
              <a:t>Model Selection Matrix – Excess Deaths</a:t>
            </a: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FF869345-57CE-11D3-B9D9-DE85890B84F2}"/>
                  </a:ext>
                </a:extLst>
              </p:cNvPr>
              <p:cNvGraphicFramePr>
                <a:graphicFrameLocks noGrp="1"/>
              </p:cNvGraphicFramePr>
              <p:nvPr>
                <p:ph idx="1"/>
                <p:extLst>
                  <p:ext uri="{D42A27DB-BD31-4B8C-83A1-F6EECF244321}">
                    <p14:modId xmlns:p14="http://schemas.microsoft.com/office/powerpoint/2010/main" val="2378572867"/>
                  </p:ext>
                </p:extLst>
              </p:nvPr>
            </p:nvGraphicFramePr>
            <p:xfrm>
              <a:off x="745588" y="1069146"/>
              <a:ext cx="11052000" cy="4825218"/>
            </p:xfrm>
            <a:graphic>
              <a:graphicData uri="http://schemas.openxmlformats.org/drawingml/2006/table">
                <a:tbl>
                  <a:tblPr firstRow="1" bandRow="1">
                    <a:tableStyleId>{5C22544A-7EE6-4342-B048-85BDC9FD1C3A}</a:tableStyleId>
                  </a:tblPr>
                  <a:tblGrid>
                    <a:gridCol w="1346436">
                      <a:extLst>
                        <a:ext uri="{9D8B030D-6E8A-4147-A177-3AD203B41FA5}">
                          <a16:colId xmlns:a16="http://schemas.microsoft.com/office/drawing/2014/main" val="2290251762"/>
                        </a:ext>
                      </a:extLst>
                    </a:gridCol>
                    <a:gridCol w="2426391">
                      <a:extLst>
                        <a:ext uri="{9D8B030D-6E8A-4147-A177-3AD203B41FA5}">
                          <a16:colId xmlns:a16="http://schemas.microsoft.com/office/drawing/2014/main" val="2850518008"/>
                        </a:ext>
                      </a:extLst>
                    </a:gridCol>
                    <a:gridCol w="2426391">
                      <a:extLst>
                        <a:ext uri="{9D8B030D-6E8A-4147-A177-3AD203B41FA5}">
                          <a16:colId xmlns:a16="http://schemas.microsoft.com/office/drawing/2014/main" val="4170123844"/>
                        </a:ext>
                      </a:extLst>
                    </a:gridCol>
                    <a:gridCol w="2426391">
                      <a:extLst>
                        <a:ext uri="{9D8B030D-6E8A-4147-A177-3AD203B41FA5}">
                          <a16:colId xmlns:a16="http://schemas.microsoft.com/office/drawing/2014/main" val="2612312378"/>
                        </a:ext>
                      </a:extLst>
                    </a:gridCol>
                    <a:gridCol w="2426391">
                      <a:extLst>
                        <a:ext uri="{9D8B030D-6E8A-4147-A177-3AD203B41FA5}">
                          <a16:colId xmlns:a16="http://schemas.microsoft.com/office/drawing/2014/main" val="256341708"/>
                        </a:ext>
                      </a:extLst>
                    </a:gridCol>
                  </a:tblGrid>
                  <a:tr h="1253097">
                    <a:tc>
                      <a:txBody>
                        <a:bodyPr/>
                        <a:lstStyle/>
                        <a:p>
                          <a:pPr algn="ctr"/>
                          <a:r>
                            <a:rPr lang="en-GB" sz="1400" dirty="0"/>
                            <a:t>Model</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𝑫</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r>
                                  <a:rPr lang="en-US" b="1" i="1" smtClean="0">
                                    <a:latin typeface="Cambria Math" panose="02040503050406030204" pitchFamily="18" charset="0"/>
                                  </a:rPr>
                                  <m:t>𝑵</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𝝁</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𝝈</m:t>
                                        </m:r>
                                      </m:e>
                                      <m:sup>
                                        <m:r>
                                          <a:rPr lang="en-US" b="1" i="1" smtClean="0">
                                            <a:latin typeface="Cambria Math" panose="02040503050406030204" pitchFamily="18" charset="0"/>
                                          </a:rPr>
                                          <m:t>𝟐</m:t>
                                        </m:r>
                                      </m:sup>
                                    </m:sSup>
                                  </m:e>
                                </m:d>
                              </m:oMath>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𝝁</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𝒀</m:t>
                                </m:r>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𝑫</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r>
                                  <a:rPr lang="en-US" b="1" i="1" smtClean="0">
                                    <a:latin typeface="Cambria Math" panose="02040503050406030204" pitchFamily="18" charset="0"/>
                                  </a:rPr>
                                  <m:t>𝑷𝒐𝒊𝒔</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𝝀</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e>
                                </m:d>
                              </m:oMath>
                              <m:oMath xmlns:m="http://schemas.openxmlformats.org/officeDocument/2006/math">
                                <m:r>
                                  <a:rPr lang="en-US" b="1" i="1" smtClean="0">
                                    <a:latin typeface="Cambria Math" panose="02040503050406030204" pitchFamily="18" charset="0"/>
                                  </a:rPr>
                                  <m:t>𝑳𝒏</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𝝀</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e>
                                </m: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𝒀</m:t>
                                </m:r>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𝑫</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r>
                                  <a:rPr lang="en-US" b="1" i="1" smtClean="0">
                                    <a:latin typeface="Cambria Math" panose="02040503050406030204" pitchFamily="18" charset="0"/>
                                  </a:rPr>
                                  <m:t>𝑷𝒐𝒊𝒔</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𝝀</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e>
                                </m:d>
                              </m:oMath>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𝝀</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𝒀</m:t>
                                </m:r>
                              </m:oMath>
                            </m:oMathPara>
                          </a14:m>
                          <a:endParaRPr lang="en-GB"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𝑫</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r>
                                  <a:rPr lang="en-US" b="1" i="1" smtClean="0">
                                    <a:latin typeface="Cambria Math" panose="02040503050406030204" pitchFamily="18" charset="0"/>
                                  </a:rPr>
                                  <m:t>∼</m:t>
                                </m:r>
                                <m:r>
                                  <a:rPr lang="en-US" b="1" i="1" smtClean="0">
                                    <a:latin typeface="Cambria Math" panose="02040503050406030204" pitchFamily="18" charset="0"/>
                                  </a:rPr>
                                  <m:t>𝑷𝒐𝒊𝒔</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𝝀</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e>
                                </m:d>
                              </m:oMath>
                              <m:oMath xmlns:m="http://schemas.openxmlformats.org/officeDocument/2006/math">
                                <m:rad>
                                  <m:radPr>
                                    <m:degHide m:val="on"/>
                                    <m:ctrlPr>
                                      <a:rPr lang="en-US" b="1" i="1" smtClean="0">
                                        <a:latin typeface="Cambria Math" panose="02040503050406030204" pitchFamily="18" charset="0"/>
                                      </a:rPr>
                                    </m:ctrlPr>
                                  </m:radPr>
                                  <m:deg/>
                                  <m:e>
                                    <m:sSub>
                                      <m:sSubPr>
                                        <m:ctrlPr>
                                          <a:rPr lang="en-US" b="1" i="1" smtClean="0">
                                            <a:latin typeface="Cambria Math" panose="02040503050406030204" pitchFamily="18" charset="0"/>
                                          </a:rPr>
                                        </m:ctrlPr>
                                      </m:sSubPr>
                                      <m:e>
                                        <m:r>
                                          <a:rPr lang="en-US" b="1" i="1" smtClean="0">
                                            <a:latin typeface="Cambria Math" panose="02040503050406030204" pitchFamily="18" charset="0"/>
                                          </a:rPr>
                                          <m:t>𝝀</m:t>
                                        </m:r>
                                      </m:e>
                                      <m:sub>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𝒀</m:t>
                                        </m:r>
                                      </m:sub>
                                    </m:sSub>
                                  </m:e>
                                </m:rad>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𝒕</m:t>
                                    </m:r>
                                  </m:sub>
                                </m:sSub>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𝒀</m:t>
                                </m:r>
                              </m:oMath>
                            </m:oMathPara>
                          </a14:m>
                          <a:endParaRPr lang="en-GB" dirty="0"/>
                        </a:p>
                      </a:txBody>
                      <a:tcPr anchor="ctr"/>
                    </a:tc>
                    <a:extLst>
                      <a:ext uri="{0D108BD9-81ED-4DB2-BD59-A6C34878D82A}">
                        <a16:rowId xmlns:a16="http://schemas.microsoft.com/office/drawing/2014/main" val="25089302"/>
                      </a:ext>
                    </a:extLst>
                  </a:tr>
                  <a:tr h="1190707">
                    <a:tc>
                      <a:txBody>
                        <a:bodyPr/>
                        <a:lstStyle/>
                        <a:p>
                          <a:pPr algn="ctr"/>
                          <a:r>
                            <a:rPr lang="en-GB" sz="1400" dirty="0"/>
                            <a:t>No Regularization</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≈285064</m:t>
                                </m:r>
                              </m:oMath>
                              <m:oMath xmlns:m="http://schemas.openxmlformats.org/officeDocument/2006/math">
                                <m:r>
                                  <a:rPr lang="en-US" sz="1400" b="0" i="1" smtClean="0">
                                    <a:latin typeface="Cambria Math" panose="02040503050406030204" pitchFamily="18" charset="0"/>
                                  </a:rPr>
                                  <m:t>246574&lt;</m:t>
                                </m:r>
                                <m:r>
                                  <a:rPr lang="en-US" sz="1400" b="0" i="1" smtClean="0">
                                    <a:latin typeface="Cambria Math" panose="02040503050406030204" pitchFamily="18" charset="0"/>
                                  </a:rPr>
                                  <m:t>𝐸𝐸𝐷</m:t>
                                </m:r>
                                <m:r>
                                  <a:rPr lang="en-US" sz="1400" b="0" i="1" smtClean="0">
                                    <a:latin typeface="Cambria Math" panose="02040503050406030204" pitchFamily="18" charset="0"/>
                                  </a:rPr>
                                  <m:t>&lt;324678</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≈284803</m:t>
                                </m:r>
                              </m:oMath>
                              <m:oMath xmlns:m="http://schemas.openxmlformats.org/officeDocument/2006/math">
                                <m:r>
                                  <a:rPr lang="en-US" sz="1400" b="0" i="1" smtClean="0">
                                    <a:latin typeface="Cambria Math" panose="02040503050406030204" pitchFamily="18" charset="0"/>
                                  </a:rPr>
                                  <m:t>274169</m:t>
                                </m:r>
                                <m:r>
                                  <a:rPr lang="en-US" sz="1400" b="0" i="1" smtClean="0">
                                    <a:latin typeface="Cambria Math" panose="02040503050406030204" pitchFamily="18" charset="0"/>
                                  </a:rPr>
                                  <m:t>&lt;</m:t>
                                </m:r>
                                <m:r>
                                  <a:rPr lang="en-US" sz="1400" b="0" i="1" smtClean="0">
                                    <a:latin typeface="Cambria Math" panose="02040503050406030204" pitchFamily="18" charset="0"/>
                                  </a:rPr>
                                  <m:t>𝐸𝐸𝐷</m:t>
                                </m:r>
                                <m:r>
                                  <a:rPr lang="en-US" sz="1400" b="0" i="1" smtClean="0">
                                    <a:latin typeface="Cambria Math" panose="02040503050406030204" pitchFamily="18" charset="0"/>
                                  </a:rPr>
                                  <m:t>&lt;295355</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≈285262</m:t>
                                </m:r>
                              </m:oMath>
                              <m:oMath xmlns:m="http://schemas.openxmlformats.org/officeDocument/2006/math">
                                <m:r>
                                  <a:rPr lang="en-US" sz="1400" b="0" i="1" smtClean="0">
                                    <a:latin typeface="Cambria Math" panose="02040503050406030204" pitchFamily="18" charset="0"/>
                                  </a:rPr>
                                  <m:t>274510</m:t>
                                </m:r>
                                <m:r>
                                  <a:rPr lang="en-US" sz="1400" b="0" i="1" smtClean="0">
                                    <a:latin typeface="Cambria Math" panose="02040503050406030204" pitchFamily="18" charset="0"/>
                                  </a:rPr>
                                  <m:t>&lt;</m:t>
                                </m:r>
                                <m:r>
                                  <a:rPr lang="en-US" sz="1400" b="0" i="1" smtClean="0">
                                    <a:latin typeface="Cambria Math" panose="02040503050406030204" pitchFamily="18" charset="0"/>
                                  </a:rPr>
                                  <m:t>𝐸𝐸𝐷</m:t>
                                </m:r>
                                <m:r>
                                  <a:rPr lang="en-US" sz="1400" b="0" i="1" smtClean="0">
                                    <a:latin typeface="Cambria Math" panose="02040503050406030204" pitchFamily="18" charset="0"/>
                                  </a:rPr>
                                  <m:t>&lt;296035</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≈285051</m:t>
                                </m:r>
                              </m:oMath>
                              <m:oMath xmlns:m="http://schemas.openxmlformats.org/officeDocument/2006/math">
                                <m:r>
                                  <a:rPr lang="en-US" sz="1400" b="0" i="1" smtClean="0">
                                    <a:latin typeface="Cambria Math" panose="02040503050406030204" pitchFamily="18" charset="0"/>
                                  </a:rPr>
                                  <m:t>274359</m:t>
                                </m:r>
                                <m:r>
                                  <a:rPr lang="en-US" sz="1400" b="0" i="1" smtClean="0">
                                    <a:latin typeface="Cambria Math" panose="02040503050406030204" pitchFamily="18" charset="0"/>
                                  </a:rPr>
                                  <m:t>&lt;</m:t>
                                </m:r>
                                <m:r>
                                  <a:rPr lang="en-US" sz="1400" b="0" i="1" smtClean="0">
                                    <a:latin typeface="Cambria Math" panose="02040503050406030204" pitchFamily="18" charset="0"/>
                                  </a:rPr>
                                  <m:t>𝐸𝐸𝐷</m:t>
                                </m:r>
                                <m:r>
                                  <a:rPr lang="en-US" sz="1400" b="0" i="1" smtClean="0">
                                    <a:latin typeface="Cambria Math" panose="02040503050406030204" pitchFamily="18" charset="0"/>
                                  </a:rPr>
                                  <m:t>&lt;295711</m:t>
                                </m:r>
                              </m:oMath>
                            </m:oMathPara>
                          </a14:m>
                          <a:endParaRPr lang="en-US" sz="1400" b="0" dirty="0"/>
                        </a:p>
                      </a:txBody>
                      <a:tcPr anchor="ctr"/>
                    </a:tc>
                    <a:extLst>
                      <a:ext uri="{0D108BD9-81ED-4DB2-BD59-A6C34878D82A}">
                        <a16:rowId xmlns:a16="http://schemas.microsoft.com/office/drawing/2014/main" val="1485671321"/>
                      </a:ext>
                    </a:extLst>
                  </a:tr>
                  <a:tr h="1190707">
                    <a:tc>
                      <a:txBody>
                        <a:bodyPr/>
                        <a:lstStyle/>
                        <a:p>
                          <a:pPr algn="ctr"/>
                          <a:r>
                            <a:rPr lang="en-GB" sz="1400" dirty="0"/>
                            <a:t>L2 Regularization (Ridge)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≈286445</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≈286370</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≈286230</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≈286192</m:t>
                                </m:r>
                              </m:oMath>
                            </m:oMathPara>
                          </a14:m>
                          <a:endParaRPr lang="en-US" sz="1400" b="0" dirty="0"/>
                        </a:p>
                      </a:txBody>
                      <a:tcPr anchor="ctr"/>
                    </a:tc>
                    <a:extLst>
                      <a:ext uri="{0D108BD9-81ED-4DB2-BD59-A6C34878D82A}">
                        <a16:rowId xmlns:a16="http://schemas.microsoft.com/office/drawing/2014/main" val="1506811482"/>
                      </a:ext>
                    </a:extLst>
                  </a:tr>
                  <a:tr h="1190707">
                    <a:tc>
                      <a:txBody>
                        <a:bodyPr/>
                        <a:lstStyle/>
                        <a:p>
                          <a:pPr algn="ctr"/>
                          <a:r>
                            <a:rPr lang="en-GB" sz="1400" dirty="0"/>
                            <a:t>L1 Regularization (Lasso)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≈286959</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≈286629</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≈286710</m:t>
                                </m:r>
                              </m:oMath>
                            </m:oMathPara>
                          </a14:m>
                          <a:endParaRPr lang="en-US" sz="1400"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𝐸𝐸𝐷</m:t>
                                </m:r>
                                <m:r>
                                  <a:rPr lang="en-US" sz="1400" b="0" i="1" smtClean="0">
                                    <a:latin typeface="Cambria Math" panose="02040503050406030204" pitchFamily="18" charset="0"/>
                                  </a:rPr>
                                  <m:t>≈287155</m:t>
                                </m:r>
                              </m:oMath>
                            </m:oMathPara>
                          </a14:m>
                          <a:endParaRPr lang="en-US" sz="1400" b="0" dirty="0"/>
                        </a:p>
                      </a:txBody>
                      <a:tcPr anchor="ctr"/>
                    </a:tc>
                    <a:extLst>
                      <a:ext uri="{0D108BD9-81ED-4DB2-BD59-A6C34878D82A}">
                        <a16:rowId xmlns:a16="http://schemas.microsoft.com/office/drawing/2014/main" val="3620921853"/>
                      </a:ext>
                    </a:extLst>
                  </a:tr>
                </a:tbl>
              </a:graphicData>
            </a:graphic>
          </p:graphicFrame>
        </mc:Choice>
        <mc:Fallback>
          <p:graphicFrame>
            <p:nvGraphicFramePr>
              <p:cNvPr id="5" name="Table 5">
                <a:extLst>
                  <a:ext uri="{FF2B5EF4-FFF2-40B4-BE49-F238E27FC236}">
                    <a16:creationId xmlns:a16="http://schemas.microsoft.com/office/drawing/2014/main" id="{FF869345-57CE-11D3-B9D9-DE85890B84F2}"/>
                  </a:ext>
                </a:extLst>
              </p:cNvPr>
              <p:cNvGraphicFramePr>
                <a:graphicFrameLocks noGrp="1"/>
              </p:cNvGraphicFramePr>
              <p:nvPr>
                <p:ph idx="1"/>
                <p:extLst>
                  <p:ext uri="{D42A27DB-BD31-4B8C-83A1-F6EECF244321}">
                    <p14:modId xmlns:p14="http://schemas.microsoft.com/office/powerpoint/2010/main" val="2378572867"/>
                  </p:ext>
                </p:extLst>
              </p:nvPr>
            </p:nvGraphicFramePr>
            <p:xfrm>
              <a:off x="745588" y="1069146"/>
              <a:ext cx="11052000" cy="4825218"/>
            </p:xfrm>
            <a:graphic>
              <a:graphicData uri="http://schemas.openxmlformats.org/drawingml/2006/table">
                <a:tbl>
                  <a:tblPr firstRow="1" bandRow="1">
                    <a:tableStyleId>{5C22544A-7EE6-4342-B048-85BDC9FD1C3A}</a:tableStyleId>
                  </a:tblPr>
                  <a:tblGrid>
                    <a:gridCol w="1346436">
                      <a:extLst>
                        <a:ext uri="{9D8B030D-6E8A-4147-A177-3AD203B41FA5}">
                          <a16:colId xmlns:a16="http://schemas.microsoft.com/office/drawing/2014/main" val="2290251762"/>
                        </a:ext>
                      </a:extLst>
                    </a:gridCol>
                    <a:gridCol w="2426391">
                      <a:extLst>
                        <a:ext uri="{9D8B030D-6E8A-4147-A177-3AD203B41FA5}">
                          <a16:colId xmlns:a16="http://schemas.microsoft.com/office/drawing/2014/main" val="2850518008"/>
                        </a:ext>
                      </a:extLst>
                    </a:gridCol>
                    <a:gridCol w="2426391">
                      <a:extLst>
                        <a:ext uri="{9D8B030D-6E8A-4147-A177-3AD203B41FA5}">
                          <a16:colId xmlns:a16="http://schemas.microsoft.com/office/drawing/2014/main" val="4170123844"/>
                        </a:ext>
                      </a:extLst>
                    </a:gridCol>
                    <a:gridCol w="2426391">
                      <a:extLst>
                        <a:ext uri="{9D8B030D-6E8A-4147-A177-3AD203B41FA5}">
                          <a16:colId xmlns:a16="http://schemas.microsoft.com/office/drawing/2014/main" val="2612312378"/>
                        </a:ext>
                      </a:extLst>
                    </a:gridCol>
                    <a:gridCol w="2426391">
                      <a:extLst>
                        <a:ext uri="{9D8B030D-6E8A-4147-A177-3AD203B41FA5}">
                          <a16:colId xmlns:a16="http://schemas.microsoft.com/office/drawing/2014/main" val="256341708"/>
                        </a:ext>
                      </a:extLst>
                    </a:gridCol>
                  </a:tblGrid>
                  <a:tr h="1253097">
                    <a:tc>
                      <a:txBody>
                        <a:bodyPr/>
                        <a:lstStyle/>
                        <a:p>
                          <a:pPr algn="ctr"/>
                          <a:r>
                            <a:rPr lang="en-GB" sz="1400" dirty="0"/>
                            <a:t>Model</a:t>
                          </a:r>
                        </a:p>
                      </a:txBody>
                      <a:tcPr anchor="ctr"/>
                    </a:tc>
                    <a:tc>
                      <a:txBody>
                        <a:bodyPr/>
                        <a:lstStyle/>
                        <a:p>
                          <a:endParaRPr lang="en-US"/>
                        </a:p>
                      </a:txBody>
                      <a:tcPr anchor="ctr">
                        <a:blipFill>
                          <a:blip r:embed="rId2"/>
                          <a:stretch>
                            <a:fillRect l="-55497" t="-1010" r="-302094" b="-285859"/>
                          </a:stretch>
                        </a:blipFill>
                      </a:tcPr>
                    </a:tc>
                    <a:tc>
                      <a:txBody>
                        <a:bodyPr/>
                        <a:lstStyle/>
                        <a:p>
                          <a:endParaRPr lang="en-US"/>
                        </a:p>
                      </a:txBody>
                      <a:tcPr anchor="ctr">
                        <a:blipFill>
                          <a:blip r:embed="rId2"/>
                          <a:stretch>
                            <a:fillRect l="-154688" t="-1010" r="-200521" b="-285859"/>
                          </a:stretch>
                        </a:blipFill>
                      </a:tcPr>
                    </a:tc>
                    <a:tc>
                      <a:txBody>
                        <a:bodyPr/>
                        <a:lstStyle/>
                        <a:p>
                          <a:endParaRPr lang="en-US"/>
                        </a:p>
                      </a:txBody>
                      <a:tcPr anchor="ctr">
                        <a:blipFill>
                          <a:blip r:embed="rId2"/>
                          <a:stretch>
                            <a:fillRect l="-256021" t="-1010" r="-101571" b="-285859"/>
                          </a:stretch>
                        </a:blipFill>
                      </a:tcPr>
                    </a:tc>
                    <a:tc>
                      <a:txBody>
                        <a:bodyPr/>
                        <a:lstStyle/>
                        <a:p>
                          <a:endParaRPr lang="en-US"/>
                        </a:p>
                      </a:txBody>
                      <a:tcPr anchor="ctr">
                        <a:blipFill>
                          <a:blip r:embed="rId2"/>
                          <a:stretch>
                            <a:fillRect l="-356021" t="-1010" r="-1571" b="-285859"/>
                          </a:stretch>
                        </a:blipFill>
                      </a:tcPr>
                    </a:tc>
                    <a:extLst>
                      <a:ext uri="{0D108BD9-81ED-4DB2-BD59-A6C34878D82A}">
                        <a16:rowId xmlns:a16="http://schemas.microsoft.com/office/drawing/2014/main" val="25089302"/>
                      </a:ext>
                    </a:extLst>
                  </a:tr>
                  <a:tr h="1190707">
                    <a:tc>
                      <a:txBody>
                        <a:bodyPr/>
                        <a:lstStyle/>
                        <a:p>
                          <a:pPr algn="ctr"/>
                          <a:r>
                            <a:rPr lang="en-GB" sz="1400" dirty="0"/>
                            <a:t>No Regularization</a:t>
                          </a:r>
                        </a:p>
                      </a:txBody>
                      <a:tcPr anchor="ctr"/>
                    </a:tc>
                    <a:tc>
                      <a:txBody>
                        <a:bodyPr/>
                        <a:lstStyle/>
                        <a:p>
                          <a:endParaRPr lang="en-US"/>
                        </a:p>
                      </a:txBody>
                      <a:tcPr anchor="ctr">
                        <a:blipFill>
                          <a:blip r:embed="rId2"/>
                          <a:stretch>
                            <a:fillRect l="-55497" t="-106383" r="-302094" b="-201064"/>
                          </a:stretch>
                        </a:blipFill>
                      </a:tcPr>
                    </a:tc>
                    <a:tc>
                      <a:txBody>
                        <a:bodyPr/>
                        <a:lstStyle/>
                        <a:p>
                          <a:endParaRPr lang="en-US"/>
                        </a:p>
                      </a:txBody>
                      <a:tcPr anchor="ctr">
                        <a:blipFill>
                          <a:blip r:embed="rId2"/>
                          <a:stretch>
                            <a:fillRect l="-154688" t="-106383" r="-200521" b="-201064"/>
                          </a:stretch>
                        </a:blipFill>
                      </a:tcPr>
                    </a:tc>
                    <a:tc>
                      <a:txBody>
                        <a:bodyPr/>
                        <a:lstStyle/>
                        <a:p>
                          <a:endParaRPr lang="en-US"/>
                        </a:p>
                      </a:txBody>
                      <a:tcPr anchor="ctr">
                        <a:blipFill>
                          <a:blip r:embed="rId2"/>
                          <a:stretch>
                            <a:fillRect l="-256021" t="-106383" r="-101571" b="-201064"/>
                          </a:stretch>
                        </a:blipFill>
                      </a:tcPr>
                    </a:tc>
                    <a:tc>
                      <a:txBody>
                        <a:bodyPr/>
                        <a:lstStyle/>
                        <a:p>
                          <a:endParaRPr lang="en-US"/>
                        </a:p>
                      </a:txBody>
                      <a:tcPr anchor="ctr">
                        <a:blipFill>
                          <a:blip r:embed="rId2"/>
                          <a:stretch>
                            <a:fillRect l="-356021" t="-106383" r="-1571" b="-201064"/>
                          </a:stretch>
                        </a:blipFill>
                      </a:tcPr>
                    </a:tc>
                    <a:extLst>
                      <a:ext uri="{0D108BD9-81ED-4DB2-BD59-A6C34878D82A}">
                        <a16:rowId xmlns:a16="http://schemas.microsoft.com/office/drawing/2014/main" val="1485671321"/>
                      </a:ext>
                    </a:extLst>
                  </a:tr>
                  <a:tr h="1190707">
                    <a:tc>
                      <a:txBody>
                        <a:bodyPr/>
                        <a:lstStyle/>
                        <a:p>
                          <a:pPr algn="ctr"/>
                          <a:r>
                            <a:rPr lang="en-GB" sz="1400" dirty="0"/>
                            <a:t>L2 Regularization (Ridge)</a:t>
                          </a:r>
                        </a:p>
                      </a:txBody>
                      <a:tcPr anchor="ctr"/>
                    </a:tc>
                    <a:tc>
                      <a:txBody>
                        <a:bodyPr/>
                        <a:lstStyle/>
                        <a:p>
                          <a:endParaRPr lang="en-US"/>
                        </a:p>
                      </a:txBody>
                      <a:tcPr anchor="ctr">
                        <a:blipFill>
                          <a:blip r:embed="rId2"/>
                          <a:stretch>
                            <a:fillRect l="-55497" t="-206383" r="-302094" b="-101064"/>
                          </a:stretch>
                        </a:blipFill>
                      </a:tcPr>
                    </a:tc>
                    <a:tc>
                      <a:txBody>
                        <a:bodyPr/>
                        <a:lstStyle/>
                        <a:p>
                          <a:endParaRPr lang="en-US"/>
                        </a:p>
                      </a:txBody>
                      <a:tcPr anchor="ctr">
                        <a:blipFill>
                          <a:blip r:embed="rId2"/>
                          <a:stretch>
                            <a:fillRect l="-154688" t="-206383" r="-200521" b="-101064"/>
                          </a:stretch>
                        </a:blipFill>
                      </a:tcPr>
                    </a:tc>
                    <a:tc>
                      <a:txBody>
                        <a:bodyPr/>
                        <a:lstStyle/>
                        <a:p>
                          <a:endParaRPr lang="en-US"/>
                        </a:p>
                      </a:txBody>
                      <a:tcPr anchor="ctr">
                        <a:blipFill>
                          <a:blip r:embed="rId2"/>
                          <a:stretch>
                            <a:fillRect l="-256021" t="-206383" r="-101571" b="-101064"/>
                          </a:stretch>
                        </a:blipFill>
                      </a:tcPr>
                    </a:tc>
                    <a:tc>
                      <a:txBody>
                        <a:bodyPr/>
                        <a:lstStyle/>
                        <a:p>
                          <a:endParaRPr lang="en-US"/>
                        </a:p>
                      </a:txBody>
                      <a:tcPr anchor="ctr">
                        <a:blipFill>
                          <a:blip r:embed="rId2"/>
                          <a:stretch>
                            <a:fillRect l="-356021" t="-206383" r="-1571" b="-101064"/>
                          </a:stretch>
                        </a:blipFill>
                      </a:tcPr>
                    </a:tc>
                    <a:extLst>
                      <a:ext uri="{0D108BD9-81ED-4DB2-BD59-A6C34878D82A}">
                        <a16:rowId xmlns:a16="http://schemas.microsoft.com/office/drawing/2014/main" val="1506811482"/>
                      </a:ext>
                    </a:extLst>
                  </a:tr>
                  <a:tr h="1190707">
                    <a:tc>
                      <a:txBody>
                        <a:bodyPr/>
                        <a:lstStyle/>
                        <a:p>
                          <a:pPr algn="ctr"/>
                          <a:r>
                            <a:rPr lang="en-GB" sz="1400" dirty="0"/>
                            <a:t>L1 Regularization (Lasso)</a:t>
                          </a:r>
                        </a:p>
                      </a:txBody>
                      <a:tcPr anchor="ctr"/>
                    </a:tc>
                    <a:tc>
                      <a:txBody>
                        <a:bodyPr/>
                        <a:lstStyle/>
                        <a:p>
                          <a:endParaRPr lang="en-US"/>
                        </a:p>
                      </a:txBody>
                      <a:tcPr anchor="ctr">
                        <a:blipFill>
                          <a:blip r:embed="rId2"/>
                          <a:stretch>
                            <a:fillRect l="-55497" t="-306383" r="-302094" b="-1064"/>
                          </a:stretch>
                        </a:blipFill>
                      </a:tcPr>
                    </a:tc>
                    <a:tc>
                      <a:txBody>
                        <a:bodyPr/>
                        <a:lstStyle/>
                        <a:p>
                          <a:endParaRPr lang="en-US"/>
                        </a:p>
                      </a:txBody>
                      <a:tcPr anchor="ctr">
                        <a:blipFill>
                          <a:blip r:embed="rId2"/>
                          <a:stretch>
                            <a:fillRect l="-154688" t="-306383" r="-200521" b="-1064"/>
                          </a:stretch>
                        </a:blipFill>
                      </a:tcPr>
                    </a:tc>
                    <a:tc>
                      <a:txBody>
                        <a:bodyPr/>
                        <a:lstStyle/>
                        <a:p>
                          <a:endParaRPr lang="en-US"/>
                        </a:p>
                      </a:txBody>
                      <a:tcPr anchor="ctr">
                        <a:blipFill>
                          <a:blip r:embed="rId2"/>
                          <a:stretch>
                            <a:fillRect l="-256021" t="-306383" r="-101571" b="-1064"/>
                          </a:stretch>
                        </a:blipFill>
                      </a:tcPr>
                    </a:tc>
                    <a:tc>
                      <a:txBody>
                        <a:bodyPr/>
                        <a:lstStyle/>
                        <a:p>
                          <a:endParaRPr lang="en-US"/>
                        </a:p>
                      </a:txBody>
                      <a:tcPr anchor="ctr">
                        <a:blipFill>
                          <a:blip r:embed="rId2"/>
                          <a:stretch>
                            <a:fillRect l="-356021" t="-306383" r="-1571" b="-1064"/>
                          </a:stretch>
                        </a:blipFill>
                      </a:tcPr>
                    </a:tc>
                    <a:extLst>
                      <a:ext uri="{0D108BD9-81ED-4DB2-BD59-A6C34878D82A}">
                        <a16:rowId xmlns:a16="http://schemas.microsoft.com/office/drawing/2014/main" val="3620921853"/>
                      </a:ext>
                    </a:extLst>
                  </a:tr>
                </a:tbl>
              </a:graphicData>
            </a:graphic>
          </p:graphicFrame>
        </mc:Fallback>
      </mc:AlternateContent>
      <p:sp>
        <p:nvSpPr>
          <p:cNvPr id="4" name="Slide Number Placeholder 3">
            <a:extLst>
              <a:ext uri="{FF2B5EF4-FFF2-40B4-BE49-F238E27FC236}">
                <a16:creationId xmlns:a16="http://schemas.microsoft.com/office/drawing/2014/main" id="{1E417E4F-C51D-383F-80FC-BEDDB374E28F}"/>
              </a:ext>
            </a:extLst>
          </p:cNvPr>
          <p:cNvSpPr>
            <a:spLocks noGrp="1"/>
          </p:cNvSpPr>
          <p:nvPr>
            <p:ph type="sldNum" sz="quarter" idx="12"/>
          </p:nvPr>
        </p:nvSpPr>
        <p:spPr/>
        <p:txBody>
          <a:bodyPr/>
          <a:lstStyle/>
          <a:p>
            <a:fld id="{E8B2249B-FD09-4942-9000-EB2098580342}" type="slidenum">
              <a:rPr lang="en-US" smtClean="0"/>
              <a:t>44</a:t>
            </a:fld>
            <a:endParaRPr lang="en-US"/>
          </a:p>
        </p:txBody>
      </p:sp>
      <p:sp>
        <p:nvSpPr>
          <p:cNvPr id="7" name="Footer Placeholder 6">
            <a:extLst>
              <a:ext uri="{FF2B5EF4-FFF2-40B4-BE49-F238E27FC236}">
                <a16:creationId xmlns:a16="http://schemas.microsoft.com/office/drawing/2014/main" id="{B79D9276-7B90-D853-4FAE-0A1C913F60B4}"/>
              </a:ext>
            </a:extLst>
          </p:cNvPr>
          <p:cNvSpPr>
            <a:spLocks noGrp="1"/>
          </p:cNvSpPr>
          <p:nvPr>
            <p:ph type="ftr" sz="quarter" idx="11"/>
          </p:nvPr>
        </p:nvSpPr>
        <p:spPr/>
        <p:txBody>
          <a:bodyPr/>
          <a:lstStyle/>
          <a:p>
            <a:r>
              <a:rPr lang="en-US"/>
              <a:t>Model Validation - Excess Deaths (South Africa)</a:t>
            </a:r>
          </a:p>
        </p:txBody>
      </p:sp>
    </p:spTree>
    <p:extLst>
      <p:ext uri="{BB962C8B-B14F-4D97-AF65-F5344CB8AC3E}">
        <p14:creationId xmlns:p14="http://schemas.microsoft.com/office/powerpoint/2010/main" val="1490180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9EFA-E554-00F3-2ED9-951C90F27EB3}"/>
              </a:ext>
            </a:extLst>
          </p:cNvPr>
          <p:cNvSpPr>
            <a:spLocks noGrp="1"/>
          </p:cNvSpPr>
          <p:nvPr>
            <p:ph type="title"/>
          </p:nvPr>
        </p:nvSpPr>
        <p:spPr>
          <a:xfrm>
            <a:off x="1141413" y="609600"/>
            <a:ext cx="9905998" cy="675503"/>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9E793CA2-7F9E-083B-C4B3-22DA08302CD7}"/>
              </a:ext>
            </a:extLst>
          </p:cNvPr>
          <p:cNvSpPr>
            <a:spLocks noGrp="1"/>
          </p:cNvSpPr>
          <p:nvPr>
            <p:ph idx="1"/>
          </p:nvPr>
        </p:nvSpPr>
        <p:spPr>
          <a:xfrm>
            <a:off x="1141413" y="1569309"/>
            <a:ext cx="9905998" cy="4221892"/>
          </a:xfrm>
        </p:spPr>
        <p:txBody>
          <a:bodyPr anchor="t"/>
          <a:lstStyle/>
          <a:p>
            <a:r>
              <a:rPr lang="en-US" strike="sngStrike" dirty="0"/>
              <a:t>Introduction &amp; Problem Statement</a:t>
            </a:r>
          </a:p>
          <a:p>
            <a:r>
              <a:rPr lang="en-US" strike="sngStrike" dirty="0"/>
              <a:t>The Economist’s Methodology</a:t>
            </a:r>
          </a:p>
          <a:p>
            <a:pPr lvl="1"/>
            <a:r>
              <a:rPr lang="en-US" strike="sngStrike" dirty="0"/>
              <a:t>Overview</a:t>
            </a:r>
          </a:p>
          <a:p>
            <a:pPr lvl="1"/>
            <a:r>
              <a:rPr lang="en-US" strike="sngStrike" dirty="0"/>
              <a:t>Data &amp; Assumptions</a:t>
            </a:r>
          </a:p>
          <a:p>
            <a:pPr lvl="1"/>
            <a:r>
              <a:rPr lang="en-US" strike="sngStrike" dirty="0"/>
              <a:t>Shortcomings</a:t>
            </a:r>
          </a:p>
          <a:p>
            <a:r>
              <a:rPr lang="en-US" strike="sngStrike" dirty="0"/>
              <a:t>Validation (Back-of-the-envelope)</a:t>
            </a:r>
          </a:p>
          <a:p>
            <a:r>
              <a:rPr lang="en-US" dirty="0"/>
              <a:t>Discussion</a:t>
            </a:r>
          </a:p>
          <a:p>
            <a:r>
              <a:rPr lang="en-US" dirty="0"/>
              <a:t>Concluding Remarks</a:t>
            </a:r>
          </a:p>
        </p:txBody>
      </p:sp>
      <p:sp>
        <p:nvSpPr>
          <p:cNvPr id="4" name="Slide Number Placeholder 3">
            <a:extLst>
              <a:ext uri="{FF2B5EF4-FFF2-40B4-BE49-F238E27FC236}">
                <a16:creationId xmlns:a16="http://schemas.microsoft.com/office/drawing/2014/main" id="{F7C177F8-E9B5-333C-0BA5-57F00438C0B0}"/>
              </a:ext>
            </a:extLst>
          </p:cNvPr>
          <p:cNvSpPr>
            <a:spLocks noGrp="1"/>
          </p:cNvSpPr>
          <p:nvPr>
            <p:ph type="sldNum" sz="quarter" idx="12"/>
          </p:nvPr>
        </p:nvSpPr>
        <p:spPr/>
        <p:txBody>
          <a:bodyPr/>
          <a:lstStyle/>
          <a:p>
            <a:fld id="{E8B2249B-FD09-4942-9000-EB2098580342}" type="slidenum">
              <a:rPr lang="en-US" smtClean="0"/>
              <a:t>45</a:t>
            </a:fld>
            <a:endParaRPr lang="en-US"/>
          </a:p>
        </p:txBody>
      </p:sp>
    </p:spTree>
    <p:extLst>
      <p:ext uri="{BB962C8B-B14F-4D97-AF65-F5344CB8AC3E}">
        <p14:creationId xmlns:p14="http://schemas.microsoft.com/office/powerpoint/2010/main" val="738569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AF0F-8D21-506E-8969-1EC545133BDF}"/>
              </a:ext>
            </a:extLst>
          </p:cNvPr>
          <p:cNvSpPr>
            <a:spLocks noGrp="1"/>
          </p:cNvSpPr>
          <p:nvPr>
            <p:ph type="title"/>
          </p:nvPr>
        </p:nvSpPr>
        <p:spPr>
          <a:xfrm>
            <a:off x="1371600" y="122128"/>
            <a:ext cx="9601200" cy="868472"/>
          </a:xfrm>
        </p:spPr>
        <p:txBody>
          <a:bodyPr/>
          <a:lstStyle/>
          <a:p>
            <a:r>
              <a:rPr lang="en-GB" dirty="0"/>
              <a:t>Model Comparison - Global</a:t>
            </a:r>
          </a:p>
        </p:txBody>
      </p:sp>
      <p:sp>
        <p:nvSpPr>
          <p:cNvPr id="3" name="Content Placeholder 2">
            <a:extLst>
              <a:ext uri="{FF2B5EF4-FFF2-40B4-BE49-F238E27FC236}">
                <a16:creationId xmlns:a16="http://schemas.microsoft.com/office/drawing/2014/main" id="{8E61C18B-06BC-037E-6E86-8864921688C4}"/>
              </a:ext>
            </a:extLst>
          </p:cNvPr>
          <p:cNvSpPr>
            <a:spLocks noGrp="1"/>
          </p:cNvSpPr>
          <p:nvPr>
            <p:ph idx="1"/>
          </p:nvPr>
        </p:nvSpPr>
        <p:spPr>
          <a:xfrm>
            <a:off x="1371600" y="1083501"/>
            <a:ext cx="9601200" cy="3581400"/>
          </a:xfrm>
        </p:spPr>
        <p:txBody>
          <a:bodyPr>
            <a:normAutofit/>
          </a:bodyPr>
          <a:lstStyle/>
          <a:p>
            <a:r>
              <a:rPr lang="en-GB" sz="1600" dirty="0"/>
              <a:t>The Lancet also created a global excess death model.</a:t>
            </a:r>
          </a:p>
          <a:p>
            <a:pPr lvl="1"/>
            <a:r>
              <a:rPr lang="en-GB" sz="1600" dirty="0"/>
              <a:t>Used an ensemble method (grouping multiple models together) to create estimates for expected mortality (in lieu of OLS)</a:t>
            </a:r>
          </a:p>
          <a:p>
            <a:pPr lvl="1"/>
            <a:r>
              <a:rPr lang="en-GB" sz="1600" dirty="0"/>
              <a:t>Same basic principle, get as accurate estimates for excess deaths from first pass modelling</a:t>
            </a:r>
          </a:p>
          <a:p>
            <a:pPr lvl="1"/>
            <a:r>
              <a:rPr lang="en-GB" sz="1600" dirty="0"/>
              <a:t>Then feed that into another model that tries to predict the excess mortality for countries where accurate mortality data is scarce.</a:t>
            </a:r>
          </a:p>
          <a:p>
            <a:pPr lvl="1"/>
            <a:r>
              <a:rPr lang="en-GB" sz="1600" dirty="0"/>
              <a:t>Final model chosen, was a LASSO regression model using 15 covariates.</a:t>
            </a:r>
          </a:p>
          <a:p>
            <a:pPr lvl="1"/>
            <a:r>
              <a:rPr lang="en-GB" sz="1600" dirty="0"/>
              <a:t>As of 31-Dec-2021, global excess mortality estimated at 18.2 million (95% CI: 17.1 – 19.6 million)</a:t>
            </a:r>
          </a:p>
          <a:p>
            <a:r>
              <a:rPr lang="en-GB" sz="1600" dirty="0"/>
              <a:t>Over the same time period, The Economist’s model estimated</a:t>
            </a:r>
          </a:p>
        </p:txBody>
      </p:sp>
      <p:sp>
        <p:nvSpPr>
          <p:cNvPr id="4" name="Slide Number Placeholder 3">
            <a:extLst>
              <a:ext uri="{FF2B5EF4-FFF2-40B4-BE49-F238E27FC236}">
                <a16:creationId xmlns:a16="http://schemas.microsoft.com/office/drawing/2014/main" id="{AF82DD0A-8A54-C29E-C382-3AB199274DF0}"/>
              </a:ext>
            </a:extLst>
          </p:cNvPr>
          <p:cNvSpPr>
            <a:spLocks noGrp="1"/>
          </p:cNvSpPr>
          <p:nvPr>
            <p:ph type="sldNum" sz="quarter" idx="12"/>
          </p:nvPr>
        </p:nvSpPr>
        <p:spPr/>
        <p:txBody>
          <a:bodyPr/>
          <a:lstStyle/>
          <a:p>
            <a:fld id="{E8B2249B-FD09-4942-9000-EB2098580342}" type="slidenum">
              <a:rPr lang="en-US" smtClean="0"/>
              <a:t>46</a:t>
            </a:fld>
            <a:endParaRPr lang="en-US"/>
          </a:p>
        </p:txBody>
      </p:sp>
      <p:pic>
        <p:nvPicPr>
          <p:cNvPr id="8" name="Picture 7" descr="Chart, line chart&#10;&#10;Description automatically generated">
            <a:extLst>
              <a:ext uri="{FF2B5EF4-FFF2-40B4-BE49-F238E27FC236}">
                <a16:creationId xmlns:a16="http://schemas.microsoft.com/office/drawing/2014/main" id="{63D93765-1F28-AC54-C311-FBFA062B4449}"/>
              </a:ext>
            </a:extLst>
          </p:cNvPr>
          <p:cNvPicPr>
            <a:picLocks noChangeAspect="1"/>
          </p:cNvPicPr>
          <p:nvPr/>
        </p:nvPicPr>
        <p:blipFill>
          <a:blip r:embed="rId2"/>
          <a:stretch>
            <a:fillRect/>
          </a:stretch>
        </p:blipFill>
        <p:spPr>
          <a:xfrm>
            <a:off x="3087883" y="3972155"/>
            <a:ext cx="6016234" cy="2786681"/>
          </a:xfrm>
          <a:prstGeom prst="rect">
            <a:avLst/>
          </a:prstGeom>
        </p:spPr>
      </p:pic>
      <p:sp>
        <p:nvSpPr>
          <p:cNvPr id="10" name="Footer Placeholder 9">
            <a:extLst>
              <a:ext uri="{FF2B5EF4-FFF2-40B4-BE49-F238E27FC236}">
                <a16:creationId xmlns:a16="http://schemas.microsoft.com/office/drawing/2014/main" id="{E65144A6-A9DD-FD63-DAD7-0A1B6699B769}"/>
              </a:ext>
            </a:extLst>
          </p:cNvPr>
          <p:cNvSpPr>
            <a:spLocks noGrp="1"/>
          </p:cNvSpPr>
          <p:nvPr>
            <p:ph type="ftr" sz="quarter" idx="11"/>
          </p:nvPr>
        </p:nvSpPr>
        <p:spPr/>
        <p:txBody>
          <a:bodyPr/>
          <a:lstStyle/>
          <a:p>
            <a:r>
              <a:rPr lang="en-US"/>
              <a:t>Discussion - Model Comparisons</a:t>
            </a:r>
          </a:p>
        </p:txBody>
      </p:sp>
    </p:spTree>
    <p:extLst>
      <p:ext uri="{BB962C8B-B14F-4D97-AF65-F5344CB8AC3E}">
        <p14:creationId xmlns:p14="http://schemas.microsoft.com/office/powerpoint/2010/main" val="353537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AF0F-8D21-506E-8969-1EC545133BDF}"/>
              </a:ext>
            </a:extLst>
          </p:cNvPr>
          <p:cNvSpPr>
            <a:spLocks noGrp="1"/>
          </p:cNvSpPr>
          <p:nvPr>
            <p:ph type="title"/>
          </p:nvPr>
        </p:nvSpPr>
        <p:spPr>
          <a:xfrm>
            <a:off x="1371600" y="122128"/>
            <a:ext cx="9601200" cy="868472"/>
          </a:xfrm>
        </p:spPr>
        <p:txBody>
          <a:bodyPr/>
          <a:lstStyle/>
          <a:p>
            <a:r>
              <a:rPr lang="en-GB" dirty="0"/>
              <a:t>Model Comparison – South Africa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61C18B-06BC-037E-6E86-8864921688C4}"/>
                  </a:ext>
                </a:extLst>
              </p:cNvPr>
              <p:cNvSpPr>
                <a:spLocks noGrp="1"/>
              </p:cNvSpPr>
              <p:nvPr>
                <p:ph idx="1"/>
              </p:nvPr>
            </p:nvSpPr>
            <p:spPr>
              <a:xfrm>
                <a:off x="1371600" y="1083501"/>
                <a:ext cx="9601200" cy="3581400"/>
              </a:xfrm>
            </p:spPr>
            <p:txBody>
              <a:bodyPr>
                <a:normAutofit/>
              </a:bodyPr>
              <a:lstStyle/>
              <a:p>
                <a:r>
                  <a:rPr lang="en-GB" sz="1600" dirty="0"/>
                  <a:t>South African Medical Council, publishes weekly statistics on excess mortality. </a:t>
                </a:r>
              </a:p>
              <a:p>
                <a:pPr lvl="1"/>
                <a:r>
                  <a:rPr lang="en-GB" sz="1600" dirty="0"/>
                  <a:t>Used a GLM but used a negative binomial distribution as they found mortality counts were over-dispersed. </a:t>
                </a:r>
              </a:p>
              <a:p>
                <a:pPr lvl="1"/>
                <a:r>
                  <a:rPr lang="en-GB" sz="1600" dirty="0"/>
                  <a:t>As of 9-Jul-2022, they estimate a total of 324 989 excess deaths.</a:t>
                </a:r>
              </a:p>
              <a:p>
                <a:r>
                  <a:rPr lang="en-GB" sz="1600" dirty="0"/>
                  <a:t>Since The Economist’s data only extends </a:t>
                </a:r>
                <a:r>
                  <a:rPr lang="en-GB" sz="1600" dirty="0" err="1"/>
                  <a:t>upto</a:t>
                </a:r>
                <a:r>
                  <a:rPr lang="en-GB" sz="1600" dirty="0"/>
                  <a:t> the 26-Jun-2022, 3 weeks of mortality data have not yet been captured, however adding on </a:t>
                </a:r>
                <a14:m>
                  <m:oMath xmlns:m="http://schemas.openxmlformats.org/officeDocument/2006/math">
                    <m:r>
                      <a:rPr lang="en-US" sz="1600" b="0" i="1" smtClean="0">
                        <a:latin typeface="Cambria Math" panose="02040503050406030204" pitchFamily="18" charset="0"/>
                      </a:rPr>
                      <m:t>3 ∗</m:t>
                    </m:r>
                    <m:r>
                      <a:rPr lang="en-US" sz="1600" b="0" i="1" smtClean="0">
                        <a:latin typeface="Cambria Math" panose="02040503050406030204" pitchFamily="18" charset="0"/>
                      </a:rPr>
                      <m:t>𝐴𝑣𝑒𝑟𝑎𝑔𝑒</m:t>
                    </m:r>
                    <m:r>
                      <a:rPr lang="en-US" sz="1600" b="0" i="1" smtClean="0">
                        <a:latin typeface="Cambria Math" panose="02040503050406030204" pitchFamily="18" charset="0"/>
                      </a:rPr>
                      <m:t>(</m:t>
                    </m:r>
                    <m:r>
                      <a:rPr lang="en-US" sz="1600" b="0" i="1" smtClean="0">
                        <a:latin typeface="Cambria Math" panose="02040503050406030204" pitchFamily="18" charset="0"/>
                      </a:rPr>
                      <m:t>𝐸𝑥𝑐𝑒𝑠𝑠</m:t>
                    </m:r>
                    <m:r>
                      <a:rPr lang="en-US" sz="1600" b="0" i="1" smtClean="0">
                        <a:latin typeface="Cambria Math" panose="02040503050406030204" pitchFamily="18" charset="0"/>
                      </a:rPr>
                      <m:t> </m:t>
                    </m:r>
                    <m:r>
                      <a:rPr lang="en-US" sz="1600" b="0" i="1" smtClean="0">
                        <a:latin typeface="Cambria Math" panose="02040503050406030204" pitchFamily="18" charset="0"/>
                      </a:rPr>
                      <m:t>𝐷𝑒𝑎𝑡h𝑠</m:t>
                    </m:r>
                    <m:r>
                      <a:rPr lang="en-US" sz="1600" b="0" i="1" smtClean="0">
                        <a:latin typeface="Cambria Math" panose="02040503050406030204" pitchFamily="18" charset="0"/>
                      </a:rPr>
                      <m:t> </m:t>
                    </m:r>
                    <m:r>
                      <a:rPr lang="en-US" sz="1600" b="0" i="1" smtClean="0">
                        <a:latin typeface="Cambria Math" panose="02040503050406030204" pitchFamily="18" charset="0"/>
                      </a:rPr>
                      <m:t>𝑖𝑛</m:t>
                    </m:r>
                    <m:r>
                      <a:rPr lang="en-US" sz="1600" b="0" i="1" smtClean="0">
                        <a:latin typeface="Cambria Math" panose="02040503050406030204" pitchFamily="18" charset="0"/>
                      </a:rPr>
                      <m:t> </m:t>
                    </m:r>
                    <m:r>
                      <a:rPr lang="en-US" sz="1600" b="0" i="1" smtClean="0">
                        <a:latin typeface="Cambria Math" panose="02040503050406030204" pitchFamily="18" charset="0"/>
                      </a:rPr>
                      <m:t>𝑝𝑎𝑠𝑡</m:t>
                    </m:r>
                    <m:r>
                      <a:rPr lang="en-US" sz="1600" b="0" i="1" smtClean="0">
                        <a:latin typeface="Cambria Math" panose="02040503050406030204" pitchFamily="18" charset="0"/>
                      </a:rPr>
                      <m:t> 3 </m:t>
                    </m:r>
                    <m:r>
                      <a:rPr lang="en-US" sz="1600" b="0" i="1" smtClean="0">
                        <a:latin typeface="Cambria Math" panose="02040503050406030204" pitchFamily="18" charset="0"/>
                      </a:rPr>
                      <m:t>𝑤𝑒𝑒𝑘𝑠</m:t>
                    </m:r>
                    <m:r>
                      <a:rPr lang="en-US" sz="1600" b="0" i="1" smtClean="0">
                        <a:latin typeface="Cambria Math" panose="02040503050406030204" pitchFamily="18" charset="0"/>
                      </a:rPr>
                      <m:t>)</m:t>
                    </m:r>
                  </m:oMath>
                </a14:m>
                <a:r>
                  <a:rPr lang="en-GB" sz="1600" dirty="0"/>
                  <a:t> gives an estimate of</a:t>
                </a:r>
              </a:p>
              <a:p>
                <a:pPr lvl="1"/>
                <a:r>
                  <a:rPr lang="en-GB" sz="1600" dirty="0"/>
                  <a:t>286 989 (95% CI: 247 426 – 327 677)</a:t>
                </a:r>
              </a:p>
              <a:p>
                <a:pPr lvl="1"/>
                <a:r>
                  <a:rPr lang="en-GB" sz="1600" dirty="0"/>
                  <a:t>CI does cover SAMRC estimate, but we can see that the Economist’s model does undercount by 13%</a:t>
                </a:r>
              </a:p>
            </p:txBody>
          </p:sp>
        </mc:Choice>
        <mc:Fallback>
          <p:sp>
            <p:nvSpPr>
              <p:cNvPr id="3" name="Content Placeholder 2">
                <a:extLst>
                  <a:ext uri="{FF2B5EF4-FFF2-40B4-BE49-F238E27FC236}">
                    <a16:creationId xmlns:a16="http://schemas.microsoft.com/office/drawing/2014/main" id="{8E61C18B-06BC-037E-6E86-8864921688C4}"/>
                  </a:ext>
                </a:extLst>
              </p:cNvPr>
              <p:cNvSpPr>
                <a:spLocks noGrp="1" noRot="1" noChangeAspect="1" noMove="1" noResize="1" noEditPoints="1" noAdjustHandles="1" noChangeArrowheads="1" noChangeShapeType="1" noTextEdit="1"/>
              </p:cNvSpPr>
              <p:nvPr>
                <p:ph idx="1"/>
              </p:nvPr>
            </p:nvSpPr>
            <p:spPr>
              <a:xfrm>
                <a:off x="1371600" y="1083501"/>
                <a:ext cx="9601200" cy="3581400"/>
              </a:xfrm>
              <a:blipFill>
                <a:blip r:embed="rId2"/>
                <a:stretch>
                  <a:fillRect l="-264" t="-10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82DD0A-8A54-C29E-C382-3AB199274DF0}"/>
              </a:ext>
            </a:extLst>
          </p:cNvPr>
          <p:cNvSpPr>
            <a:spLocks noGrp="1"/>
          </p:cNvSpPr>
          <p:nvPr>
            <p:ph type="sldNum" sz="quarter" idx="12"/>
          </p:nvPr>
        </p:nvSpPr>
        <p:spPr/>
        <p:txBody>
          <a:bodyPr/>
          <a:lstStyle/>
          <a:p>
            <a:fld id="{E8B2249B-FD09-4942-9000-EB2098580342}" type="slidenum">
              <a:rPr lang="en-US" smtClean="0"/>
              <a:t>47</a:t>
            </a:fld>
            <a:endParaRPr lang="en-US"/>
          </a:p>
        </p:txBody>
      </p:sp>
      <p:sp>
        <p:nvSpPr>
          <p:cNvPr id="6" name="Footer Placeholder 5">
            <a:extLst>
              <a:ext uri="{FF2B5EF4-FFF2-40B4-BE49-F238E27FC236}">
                <a16:creationId xmlns:a16="http://schemas.microsoft.com/office/drawing/2014/main" id="{45CF3651-E718-477D-4D43-39E548A2A7D2}"/>
              </a:ext>
            </a:extLst>
          </p:cNvPr>
          <p:cNvSpPr>
            <a:spLocks noGrp="1"/>
          </p:cNvSpPr>
          <p:nvPr>
            <p:ph type="ftr" sz="quarter" idx="11"/>
          </p:nvPr>
        </p:nvSpPr>
        <p:spPr/>
        <p:txBody>
          <a:bodyPr/>
          <a:lstStyle/>
          <a:p>
            <a:r>
              <a:rPr lang="en-US"/>
              <a:t>Discussion - Model Comparisons</a:t>
            </a:r>
          </a:p>
        </p:txBody>
      </p:sp>
    </p:spTree>
    <p:extLst>
      <p:ext uri="{BB962C8B-B14F-4D97-AF65-F5344CB8AC3E}">
        <p14:creationId xmlns:p14="http://schemas.microsoft.com/office/powerpoint/2010/main" val="16465055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19FE-AF77-99A9-7876-E05B0DEBE7DC}"/>
              </a:ext>
            </a:extLst>
          </p:cNvPr>
          <p:cNvSpPr>
            <a:spLocks noGrp="1"/>
          </p:cNvSpPr>
          <p:nvPr>
            <p:ph type="title"/>
          </p:nvPr>
        </p:nvSpPr>
        <p:spPr>
          <a:xfrm>
            <a:off x="1371600" y="0"/>
            <a:ext cx="9601200" cy="739036"/>
          </a:xfrm>
        </p:spPr>
        <p:txBody>
          <a:bodyPr/>
          <a:lstStyle/>
          <a:p>
            <a:r>
              <a:rPr lang="en-GB" dirty="0"/>
              <a:t>What can we conclude?</a:t>
            </a:r>
          </a:p>
        </p:txBody>
      </p:sp>
      <p:sp>
        <p:nvSpPr>
          <p:cNvPr id="3" name="Content Placeholder 2">
            <a:extLst>
              <a:ext uri="{FF2B5EF4-FFF2-40B4-BE49-F238E27FC236}">
                <a16:creationId xmlns:a16="http://schemas.microsoft.com/office/drawing/2014/main" id="{19BAF556-8A13-4C4F-652D-9304C48CB59B}"/>
              </a:ext>
            </a:extLst>
          </p:cNvPr>
          <p:cNvSpPr>
            <a:spLocks noGrp="1"/>
          </p:cNvSpPr>
          <p:nvPr>
            <p:ph idx="1"/>
          </p:nvPr>
        </p:nvSpPr>
        <p:spPr>
          <a:xfrm>
            <a:off x="1371600" y="851770"/>
            <a:ext cx="9601200" cy="5015630"/>
          </a:xfrm>
        </p:spPr>
        <p:txBody>
          <a:bodyPr/>
          <a:lstStyle/>
          <a:p>
            <a:r>
              <a:rPr lang="en-GB" dirty="0"/>
              <a:t>Extremely finnicky business</a:t>
            </a:r>
          </a:p>
          <a:p>
            <a:r>
              <a:rPr lang="en-GB" dirty="0"/>
              <a:t>Enormous amounts of model selection, therefore space for subjective biases to creep it</a:t>
            </a:r>
          </a:p>
          <a:p>
            <a:r>
              <a:rPr lang="en-GB" dirty="0"/>
              <a:t>Basically two independent verifications of a similar estimate for global mortality.</a:t>
            </a:r>
          </a:p>
          <a:p>
            <a:r>
              <a:rPr lang="en-GB" dirty="0"/>
              <a:t>Initial model selection choices made by The Economist seem sound</a:t>
            </a:r>
          </a:p>
          <a:p>
            <a:r>
              <a:rPr lang="en-GB" dirty="0"/>
              <a:t>Excess deaths do have a significant amount of explanatory power when viewed as proxy for the pandemic’s effect on global mortality</a:t>
            </a:r>
          </a:p>
          <a:p>
            <a:r>
              <a:rPr lang="en-GB" dirty="0"/>
              <a:t>We need more national death registries.</a:t>
            </a:r>
          </a:p>
          <a:p>
            <a:r>
              <a:rPr lang="en-GB" dirty="0"/>
              <a:t>Long COVID</a:t>
            </a:r>
          </a:p>
        </p:txBody>
      </p:sp>
      <p:sp>
        <p:nvSpPr>
          <p:cNvPr id="4" name="Slide Number Placeholder 3">
            <a:extLst>
              <a:ext uri="{FF2B5EF4-FFF2-40B4-BE49-F238E27FC236}">
                <a16:creationId xmlns:a16="http://schemas.microsoft.com/office/drawing/2014/main" id="{4374253E-0CB7-B9ED-1A44-EDE999EB3E44}"/>
              </a:ext>
            </a:extLst>
          </p:cNvPr>
          <p:cNvSpPr>
            <a:spLocks noGrp="1"/>
          </p:cNvSpPr>
          <p:nvPr>
            <p:ph type="sldNum" sz="quarter" idx="12"/>
          </p:nvPr>
        </p:nvSpPr>
        <p:spPr/>
        <p:txBody>
          <a:bodyPr/>
          <a:lstStyle/>
          <a:p>
            <a:fld id="{E8B2249B-FD09-4942-9000-EB2098580342}" type="slidenum">
              <a:rPr lang="en-US" smtClean="0"/>
              <a:t>48</a:t>
            </a:fld>
            <a:endParaRPr lang="en-US"/>
          </a:p>
        </p:txBody>
      </p:sp>
      <p:sp>
        <p:nvSpPr>
          <p:cNvPr id="6" name="Footer Placeholder 5">
            <a:extLst>
              <a:ext uri="{FF2B5EF4-FFF2-40B4-BE49-F238E27FC236}">
                <a16:creationId xmlns:a16="http://schemas.microsoft.com/office/drawing/2014/main" id="{403073C6-9A2D-14C6-BEF0-8A3DFE0FD0F6}"/>
              </a:ext>
            </a:extLst>
          </p:cNvPr>
          <p:cNvSpPr>
            <a:spLocks noGrp="1"/>
          </p:cNvSpPr>
          <p:nvPr>
            <p:ph type="ftr" sz="quarter" idx="11"/>
          </p:nvPr>
        </p:nvSpPr>
        <p:spPr/>
        <p:txBody>
          <a:bodyPr/>
          <a:lstStyle/>
          <a:p>
            <a:r>
              <a:rPr lang="en-US"/>
              <a:t>Conclusion</a:t>
            </a:r>
          </a:p>
        </p:txBody>
      </p:sp>
    </p:spTree>
    <p:extLst>
      <p:ext uri="{BB962C8B-B14F-4D97-AF65-F5344CB8AC3E}">
        <p14:creationId xmlns:p14="http://schemas.microsoft.com/office/powerpoint/2010/main" val="2211242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576D-7AD5-7672-EA88-BC8414A3ACBF}"/>
              </a:ext>
            </a:extLst>
          </p:cNvPr>
          <p:cNvSpPr>
            <a:spLocks noGrp="1"/>
          </p:cNvSpPr>
          <p:nvPr>
            <p:ph type="title"/>
          </p:nvPr>
        </p:nvSpPr>
        <p:spPr/>
        <p:txBody>
          <a:bodyPr/>
          <a:lstStyle/>
          <a:p>
            <a:r>
              <a:rPr lang="en-GB" dirty="0"/>
              <a:t>THANK YOU</a:t>
            </a:r>
          </a:p>
        </p:txBody>
      </p:sp>
      <p:sp>
        <p:nvSpPr>
          <p:cNvPr id="3" name="Text Placeholder 2">
            <a:extLst>
              <a:ext uri="{FF2B5EF4-FFF2-40B4-BE49-F238E27FC236}">
                <a16:creationId xmlns:a16="http://schemas.microsoft.com/office/drawing/2014/main" id="{06EFE1D9-9E91-E74B-2A67-F7E922AF23C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CED746C-1DAC-A92A-37BD-77F2491F5A1B}"/>
              </a:ext>
            </a:extLst>
          </p:cNvPr>
          <p:cNvSpPr>
            <a:spLocks noGrp="1"/>
          </p:cNvSpPr>
          <p:nvPr>
            <p:ph type="sldNum" sz="quarter" idx="12"/>
          </p:nvPr>
        </p:nvSpPr>
        <p:spPr/>
        <p:txBody>
          <a:bodyPr/>
          <a:lstStyle/>
          <a:p>
            <a:fld id="{E8B2249B-FD09-4942-9000-EB2098580342}" type="slidenum">
              <a:rPr lang="en-US" smtClean="0"/>
              <a:t>49</a:t>
            </a:fld>
            <a:endParaRPr lang="en-US"/>
          </a:p>
        </p:txBody>
      </p:sp>
    </p:spTree>
    <p:extLst>
      <p:ext uri="{BB962C8B-B14F-4D97-AF65-F5344CB8AC3E}">
        <p14:creationId xmlns:p14="http://schemas.microsoft.com/office/powerpoint/2010/main" val="639932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EEE7-7B34-D35A-B8B5-05B136B4189D}"/>
              </a:ext>
            </a:extLst>
          </p:cNvPr>
          <p:cNvSpPr>
            <a:spLocks noGrp="1"/>
          </p:cNvSpPr>
          <p:nvPr>
            <p:ph type="title"/>
          </p:nvPr>
        </p:nvSpPr>
        <p:spPr>
          <a:xfrm>
            <a:off x="704336" y="685800"/>
            <a:ext cx="10844196" cy="673443"/>
          </a:xfrm>
        </p:spPr>
        <p:txBody>
          <a:bodyPr>
            <a:normAutofit fontScale="90000"/>
          </a:bodyPr>
          <a:lstStyle/>
          <a:p>
            <a:r>
              <a:rPr lang="en-US"/>
              <a:t>Introduction – Excess Mortality / Death</a:t>
            </a:r>
            <a:endParaRPr lang="en-US" dirty="0"/>
          </a:p>
        </p:txBody>
      </p:sp>
      <p:sp>
        <p:nvSpPr>
          <p:cNvPr id="10" name="Content Placeholder 9">
            <a:extLst>
              <a:ext uri="{FF2B5EF4-FFF2-40B4-BE49-F238E27FC236}">
                <a16:creationId xmlns:a16="http://schemas.microsoft.com/office/drawing/2014/main" id="{46BF3D7E-064E-77C9-FB3C-5F582188635C}"/>
              </a:ext>
            </a:extLst>
          </p:cNvPr>
          <p:cNvSpPr>
            <a:spLocks noGrp="1"/>
          </p:cNvSpPr>
          <p:nvPr>
            <p:ph idx="1"/>
          </p:nvPr>
        </p:nvSpPr>
        <p:spPr>
          <a:xfrm>
            <a:off x="704333" y="1452348"/>
            <a:ext cx="10844195" cy="4415052"/>
          </a:xfrm>
        </p:spPr>
        <p:txBody>
          <a:bodyPr>
            <a:normAutofit/>
          </a:bodyPr>
          <a:lstStyle/>
          <a:p>
            <a:r>
              <a:rPr lang="en-US" dirty="0"/>
              <a:t>What is needed to calculated excess deaths</a:t>
            </a:r>
          </a:p>
          <a:p>
            <a:pPr lvl="1"/>
            <a:r>
              <a:rPr lang="en-US" dirty="0"/>
              <a:t>Accurate, reliable and up-to date tabulated death data</a:t>
            </a:r>
          </a:p>
          <a:p>
            <a:pPr lvl="1"/>
            <a:r>
              <a:rPr lang="en-US" dirty="0"/>
              <a:t>A chosen definition of ‘</a:t>
            </a:r>
            <a:r>
              <a:rPr lang="en-US" b="1" u="sng" dirty="0"/>
              <a:t>expected mortality</a:t>
            </a:r>
            <a:r>
              <a:rPr lang="en-US" dirty="0"/>
              <a:t>’</a:t>
            </a:r>
          </a:p>
          <a:p>
            <a:r>
              <a:rPr lang="en-US" dirty="0"/>
              <a:t>Expected mortality, usually is the prediction outputs from one of the following models trained on historical (non-crisis) data</a:t>
            </a:r>
          </a:p>
          <a:p>
            <a:pPr lvl="1"/>
            <a:r>
              <a:rPr lang="en-US" dirty="0"/>
              <a:t>Regression Models </a:t>
            </a:r>
          </a:p>
          <a:p>
            <a:pPr lvl="1"/>
            <a:r>
              <a:rPr lang="en-US" dirty="0"/>
              <a:t>Time Series Models</a:t>
            </a:r>
          </a:p>
          <a:p>
            <a:pPr lvl="1"/>
            <a:r>
              <a:rPr lang="en-US" dirty="0"/>
              <a:t>Machine Learning / AI Models</a:t>
            </a:r>
          </a:p>
          <a:p>
            <a:r>
              <a:rPr lang="en-US" dirty="0"/>
              <a:t>Difficulty in estimating global excess mortality lies in the fact that the data needed is not available for many countries.</a:t>
            </a:r>
          </a:p>
          <a:p>
            <a:r>
              <a:rPr lang="en-US" dirty="0"/>
              <a:t>The Economist’s model aims to get around this issue using machine learning.</a:t>
            </a:r>
          </a:p>
          <a:p>
            <a:endParaRPr lang="en-US" dirty="0"/>
          </a:p>
        </p:txBody>
      </p:sp>
      <p:sp>
        <p:nvSpPr>
          <p:cNvPr id="4" name="Slide Number Placeholder 3">
            <a:extLst>
              <a:ext uri="{FF2B5EF4-FFF2-40B4-BE49-F238E27FC236}">
                <a16:creationId xmlns:a16="http://schemas.microsoft.com/office/drawing/2014/main" id="{C1A74FA4-2037-E6C8-5CBB-7EB2663AE7B1}"/>
              </a:ext>
            </a:extLst>
          </p:cNvPr>
          <p:cNvSpPr>
            <a:spLocks noGrp="1"/>
          </p:cNvSpPr>
          <p:nvPr>
            <p:ph type="sldNum" sz="quarter" idx="12"/>
          </p:nvPr>
        </p:nvSpPr>
        <p:spPr>
          <a:xfrm>
            <a:off x="9472736" y="6453386"/>
            <a:ext cx="1596292" cy="404614"/>
          </a:xfrm>
        </p:spPr>
        <p:txBody>
          <a:bodyPr>
            <a:normAutofit/>
          </a:bodyPr>
          <a:lstStyle/>
          <a:p>
            <a:pPr>
              <a:spcAft>
                <a:spcPts val="600"/>
              </a:spcAft>
            </a:pPr>
            <a:fld id="{E8B2249B-FD09-4942-9000-EB2098580342}" type="slidenum">
              <a:rPr lang="en-US" smtClean="0"/>
              <a:pPr>
                <a:spcAft>
                  <a:spcPts val="600"/>
                </a:spcAft>
              </a:pPr>
              <a:t>5</a:t>
            </a:fld>
            <a:endParaRPr lang="en-US"/>
          </a:p>
        </p:txBody>
      </p:sp>
      <p:sp>
        <p:nvSpPr>
          <p:cNvPr id="6" name="Footer Placeholder 5">
            <a:extLst>
              <a:ext uri="{FF2B5EF4-FFF2-40B4-BE49-F238E27FC236}">
                <a16:creationId xmlns:a16="http://schemas.microsoft.com/office/drawing/2014/main" id="{3DE94441-766A-4B29-5B1A-C6DA44628360}"/>
              </a:ext>
            </a:extLst>
          </p:cNvPr>
          <p:cNvSpPr>
            <a:spLocks noGrp="1"/>
          </p:cNvSpPr>
          <p:nvPr>
            <p:ph type="ftr" sz="quarter" idx="11"/>
          </p:nvPr>
        </p:nvSpPr>
        <p:spPr/>
        <p:txBody>
          <a:bodyPr/>
          <a:lstStyle/>
          <a:p>
            <a:r>
              <a:rPr lang="en-US"/>
              <a:t>Introduction</a:t>
            </a:r>
          </a:p>
        </p:txBody>
      </p:sp>
    </p:spTree>
    <p:extLst>
      <p:ext uri="{BB962C8B-B14F-4D97-AF65-F5344CB8AC3E}">
        <p14:creationId xmlns:p14="http://schemas.microsoft.com/office/powerpoint/2010/main" val="1007245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FD688-8EE1-A150-84AC-F9D52367BDC8}"/>
              </a:ext>
            </a:extLst>
          </p:cNvPr>
          <p:cNvSpPr>
            <a:spLocks noGrp="1"/>
          </p:cNvSpPr>
          <p:nvPr>
            <p:ph type="title"/>
          </p:nvPr>
        </p:nvSpPr>
        <p:spPr>
          <a:xfrm>
            <a:off x="1371600" y="122128"/>
            <a:ext cx="9601200" cy="641959"/>
          </a:xfrm>
        </p:spPr>
        <p:txBody>
          <a:bodyPr>
            <a:normAutofit fontScale="90000"/>
          </a:bodyPr>
          <a:lstStyle/>
          <a:p>
            <a:r>
              <a:rPr lang="en-GB" dirty="0"/>
              <a:t>Sources</a:t>
            </a:r>
          </a:p>
        </p:txBody>
      </p:sp>
      <p:sp>
        <p:nvSpPr>
          <p:cNvPr id="3" name="Content Placeholder 2">
            <a:extLst>
              <a:ext uri="{FF2B5EF4-FFF2-40B4-BE49-F238E27FC236}">
                <a16:creationId xmlns:a16="http://schemas.microsoft.com/office/drawing/2014/main" id="{468C0D67-51D8-B028-61CE-2959D4FF3FB9}"/>
              </a:ext>
            </a:extLst>
          </p:cNvPr>
          <p:cNvSpPr>
            <a:spLocks noGrp="1"/>
          </p:cNvSpPr>
          <p:nvPr>
            <p:ph idx="1"/>
          </p:nvPr>
        </p:nvSpPr>
        <p:spPr>
          <a:xfrm>
            <a:off x="1371600" y="895611"/>
            <a:ext cx="9601200" cy="3581400"/>
          </a:xfrm>
        </p:spPr>
        <p:txBody>
          <a:bodyPr/>
          <a:lstStyle/>
          <a:p>
            <a:r>
              <a:rPr lang="en-GB" dirty="0">
                <a:hlinkClick r:id="rId2"/>
              </a:rPr>
              <a:t>https://www.economist.com/graphic-detail/coronavirus-excess-deaths-estimates</a:t>
            </a:r>
            <a:endParaRPr lang="en-GB" dirty="0"/>
          </a:p>
          <a:p>
            <a:r>
              <a:rPr lang="en-GB" dirty="0">
                <a:hlinkClick r:id="rId3"/>
              </a:rPr>
              <a:t>https://github.com/TheEconomist/covid-19-excess-deaths-tracker</a:t>
            </a:r>
            <a:r>
              <a:rPr lang="en-GB" dirty="0"/>
              <a:t> (Model A)</a:t>
            </a:r>
            <a:endParaRPr lang="en-GB" dirty="0">
              <a:hlinkClick r:id="rId4"/>
            </a:endParaRPr>
          </a:p>
          <a:p>
            <a:r>
              <a:rPr lang="en-GB" dirty="0">
                <a:hlinkClick r:id="rId4"/>
              </a:rPr>
              <a:t>https://github.com/TheEconomist/covid-19-the-economist-global-excess-deaths-model</a:t>
            </a:r>
            <a:r>
              <a:rPr lang="en-GB" dirty="0"/>
              <a:t> (Model B)</a:t>
            </a:r>
          </a:p>
          <a:p>
            <a:r>
              <a:rPr lang="en-GB" dirty="0">
                <a:hlinkClick r:id="rId5"/>
              </a:rPr>
              <a:t>https://www.thelancet.com/action/showPdf?pii=S0140-6736%2821%2902796-3</a:t>
            </a:r>
            <a:endParaRPr lang="en-GB" dirty="0"/>
          </a:p>
          <a:p>
            <a:r>
              <a:rPr lang="en-GB" dirty="0">
                <a:hlinkClick r:id="rId6"/>
              </a:rPr>
              <a:t>https://www.samrc.ac.za/reports/report-weekly-deaths-south-africa?bc=254</a:t>
            </a:r>
            <a:endParaRPr lang="en-GB" dirty="0"/>
          </a:p>
          <a:p>
            <a:endParaRPr lang="en-GB" dirty="0"/>
          </a:p>
        </p:txBody>
      </p:sp>
      <p:sp>
        <p:nvSpPr>
          <p:cNvPr id="4" name="Slide Number Placeholder 3">
            <a:extLst>
              <a:ext uri="{FF2B5EF4-FFF2-40B4-BE49-F238E27FC236}">
                <a16:creationId xmlns:a16="http://schemas.microsoft.com/office/drawing/2014/main" id="{95924DE7-EF92-6A2B-B219-EC6B05A655ED}"/>
              </a:ext>
            </a:extLst>
          </p:cNvPr>
          <p:cNvSpPr>
            <a:spLocks noGrp="1"/>
          </p:cNvSpPr>
          <p:nvPr>
            <p:ph type="sldNum" sz="quarter" idx="12"/>
          </p:nvPr>
        </p:nvSpPr>
        <p:spPr/>
        <p:txBody>
          <a:bodyPr/>
          <a:lstStyle/>
          <a:p>
            <a:fld id="{E8B2249B-FD09-4942-9000-EB2098580342}" type="slidenum">
              <a:rPr lang="en-US" smtClean="0"/>
              <a:t>50</a:t>
            </a:fld>
            <a:endParaRPr lang="en-US"/>
          </a:p>
        </p:txBody>
      </p:sp>
    </p:spTree>
    <p:extLst>
      <p:ext uri="{BB962C8B-B14F-4D97-AF65-F5344CB8AC3E}">
        <p14:creationId xmlns:p14="http://schemas.microsoft.com/office/powerpoint/2010/main" val="101557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73AEDC-F67B-D00C-A104-32EC53977B08}"/>
              </a:ext>
            </a:extLst>
          </p:cNvPr>
          <p:cNvSpPr>
            <a:spLocks noGrp="1"/>
          </p:cNvSpPr>
          <p:nvPr>
            <p:ph type="title"/>
          </p:nvPr>
        </p:nvSpPr>
        <p:spPr>
          <a:xfrm>
            <a:off x="752668" y="2104550"/>
            <a:ext cx="9612971" cy="1589324"/>
          </a:xfrm>
        </p:spPr>
        <p:txBody>
          <a:bodyPr>
            <a:normAutofit/>
          </a:bodyPr>
          <a:lstStyle/>
          <a:p>
            <a:r>
              <a:rPr lang="en-US" sz="6000" dirty="0"/>
              <a:t>PROBLEM STATEMENT</a:t>
            </a:r>
          </a:p>
        </p:txBody>
      </p:sp>
      <p:sp>
        <p:nvSpPr>
          <p:cNvPr id="9" name="Text Placeholder 8">
            <a:extLst>
              <a:ext uri="{FF2B5EF4-FFF2-40B4-BE49-F238E27FC236}">
                <a16:creationId xmlns:a16="http://schemas.microsoft.com/office/drawing/2014/main" id="{EDC829D9-31DC-CD23-76E6-8C13937CC6F6}"/>
              </a:ext>
            </a:extLst>
          </p:cNvPr>
          <p:cNvSpPr>
            <a:spLocks noGrp="1"/>
          </p:cNvSpPr>
          <p:nvPr>
            <p:ph type="body" idx="1"/>
          </p:nvPr>
        </p:nvSpPr>
        <p:spPr>
          <a:xfrm>
            <a:off x="3113902" y="3693874"/>
            <a:ext cx="7251737" cy="902839"/>
          </a:xfrm>
        </p:spPr>
        <p:txBody>
          <a:bodyPr/>
          <a:lstStyle/>
          <a:p>
            <a:r>
              <a:rPr lang="en-US" b="1" i="1" dirty="0"/>
              <a:t>“Validate and critique The Economist’s pandemic excess deaths modeling methodology”</a:t>
            </a:r>
          </a:p>
        </p:txBody>
      </p:sp>
      <p:sp>
        <p:nvSpPr>
          <p:cNvPr id="7" name="Slide Number Placeholder 6">
            <a:extLst>
              <a:ext uri="{FF2B5EF4-FFF2-40B4-BE49-F238E27FC236}">
                <a16:creationId xmlns:a16="http://schemas.microsoft.com/office/drawing/2014/main" id="{4A07F4DF-B18C-EE87-CDDE-F6C58E24DBF4}"/>
              </a:ext>
            </a:extLst>
          </p:cNvPr>
          <p:cNvSpPr>
            <a:spLocks noGrp="1"/>
          </p:cNvSpPr>
          <p:nvPr>
            <p:ph type="sldNum" sz="quarter" idx="12"/>
          </p:nvPr>
        </p:nvSpPr>
        <p:spPr/>
        <p:txBody>
          <a:bodyPr/>
          <a:lstStyle/>
          <a:p>
            <a:fld id="{E8B2249B-FD09-4942-9000-EB2098580342}" type="slidenum">
              <a:rPr lang="en-US" smtClean="0"/>
              <a:t>6</a:t>
            </a:fld>
            <a:endParaRPr lang="en-US"/>
          </a:p>
        </p:txBody>
      </p:sp>
    </p:spTree>
    <p:extLst>
      <p:ext uri="{BB962C8B-B14F-4D97-AF65-F5344CB8AC3E}">
        <p14:creationId xmlns:p14="http://schemas.microsoft.com/office/powerpoint/2010/main" val="1424060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9EFA-E554-00F3-2ED9-951C90F27EB3}"/>
              </a:ext>
            </a:extLst>
          </p:cNvPr>
          <p:cNvSpPr>
            <a:spLocks noGrp="1"/>
          </p:cNvSpPr>
          <p:nvPr>
            <p:ph type="title"/>
          </p:nvPr>
        </p:nvSpPr>
        <p:spPr>
          <a:xfrm>
            <a:off x="1141413" y="609600"/>
            <a:ext cx="9905998" cy="675503"/>
          </a:xfrm>
        </p:spPr>
        <p:txBody>
          <a:bodyPr>
            <a:normAutofit fontScale="90000"/>
          </a:bodyPr>
          <a:lstStyle/>
          <a:p>
            <a:r>
              <a:rPr lang="en-US" dirty="0"/>
              <a:t>Agenda</a:t>
            </a:r>
          </a:p>
        </p:txBody>
      </p:sp>
      <p:sp>
        <p:nvSpPr>
          <p:cNvPr id="3" name="Content Placeholder 2">
            <a:extLst>
              <a:ext uri="{FF2B5EF4-FFF2-40B4-BE49-F238E27FC236}">
                <a16:creationId xmlns:a16="http://schemas.microsoft.com/office/drawing/2014/main" id="{9E793CA2-7F9E-083B-C4B3-22DA08302CD7}"/>
              </a:ext>
            </a:extLst>
          </p:cNvPr>
          <p:cNvSpPr>
            <a:spLocks noGrp="1"/>
          </p:cNvSpPr>
          <p:nvPr>
            <p:ph idx="1"/>
          </p:nvPr>
        </p:nvSpPr>
        <p:spPr>
          <a:xfrm>
            <a:off x="1141413" y="1569309"/>
            <a:ext cx="9905998" cy="4221892"/>
          </a:xfrm>
        </p:spPr>
        <p:txBody>
          <a:bodyPr anchor="t"/>
          <a:lstStyle/>
          <a:p>
            <a:r>
              <a:rPr lang="en-US" strike="sngStrike" dirty="0"/>
              <a:t>Introduction &amp; Problem Statement</a:t>
            </a:r>
          </a:p>
          <a:p>
            <a:r>
              <a:rPr lang="en-US" dirty="0"/>
              <a:t>The Economist’s Methodology</a:t>
            </a:r>
          </a:p>
          <a:p>
            <a:pPr lvl="1"/>
            <a:r>
              <a:rPr lang="en-US" dirty="0"/>
              <a:t>Overview</a:t>
            </a:r>
          </a:p>
          <a:p>
            <a:pPr lvl="1"/>
            <a:r>
              <a:rPr lang="en-US" dirty="0"/>
              <a:t>Data &amp; Assumptions</a:t>
            </a:r>
          </a:p>
          <a:p>
            <a:pPr lvl="1"/>
            <a:r>
              <a:rPr lang="en-US" dirty="0"/>
              <a:t>Shortcomings</a:t>
            </a:r>
          </a:p>
          <a:p>
            <a:r>
              <a:rPr lang="en-US" dirty="0"/>
              <a:t>Validation (Back-of-the-envelope)</a:t>
            </a:r>
          </a:p>
          <a:p>
            <a:r>
              <a:rPr lang="en-US" dirty="0"/>
              <a:t>Discussion</a:t>
            </a:r>
          </a:p>
          <a:p>
            <a:r>
              <a:rPr lang="en-US" dirty="0"/>
              <a:t>Concluding Remarks</a:t>
            </a:r>
          </a:p>
        </p:txBody>
      </p:sp>
      <p:sp>
        <p:nvSpPr>
          <p:cNvPr id="4" name="Slide Number Placeholder 3">
            <a:extLst>
              <a:ext uri="{FF2B5EF4-FFF2-40B4-BE49-F238E27FC236}">
                <a16:creationId xmlns:a16="http://schemas.microsoft.com/office/drawing/2014/main" id="{F7C177F8-E9B5-333C-0BA5-57F00438C0B0}"/>
              </a:ext>
            </a:extLst>
          </p:cNvPr>
          <p:cNvSpPr>
            <a:spLocks noGrp="1"/>
          </p:cNvSpPr>
          <p:nvPr>
            <p:ph type="sldNum" sz="quarter" idx="12"/>
          </p:nvPr>
        </p:nvSpPr>
        <p:spPr/>
        <p:txBody>
          <a:bodyPr/>
          <a:lstStyle/>
          <a:p>
            <a:fld id="{E8B2249B-FD09-4942-9000-EB2098580342}" type="slidenum">
              <a:rPr lang="en-US" smtClean="0"/>
              <a:t>7</a:t>
            </a:fld>
            <a:endParaRPr lang="en-US"/>
          </a:p>
        </p:txBody>
      </p:sp>
    </p:spTree>
    <p:extLst>
      <p:ext uri="{BB962C8B-B14F-4D97-AF65-F5344CB8AC3E}">
        <p14:creationId xmlns:p14="http://schemas.microsoft.com/office/powerpoint/2010/main" val="2549815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524-E324-5670-6928-2A95258B04C1}"/>
              </a:ext>
            </a:extLst>
          </p:cNvPr>
          <p:cNvSpPr>
            <a:spLocks noGrp="1"/>
          </p:cNvSpPr>
          <p:nvPr>
            <p:ph type="title"/>
          </p:nvPr>
        </p:nvSpPr>
        <p:spPr>
          <a:xfrm>
            <a:off x="1371600" y="685800"/>
            <a:ext cx="9601200" cy="710514"/>
          </a:xfrm>
        </p:spPr>
        <p:txBody>
          <a:bodyPr>
            <a:normAutofit/>
          </a:bodyPr>
          <a:lstStyle/>
          <a:p>
            <a:r>
              <a:rPr lang="en-US" sz="4000" dirty="0"/>
              <a:t>The Economist’s Methodology - Overview</a:t>
            </a:r>
            <a:endParaRPr lang="en-US" dirty="0"/>
          </a:p>
        </p:txBody>
      </p:sp>
      <p:sp>
        <p:nvSpPr>
          <p:cNvPr id="9" name="Text Placeholder 8">
            <a:extLst>
              <a:ext uri="{FF2B5EF4-FFF2-40B4-BE49-F238E27FC236}">
                <a16:creationId xmlns:a16="http://schemas.microsoft.com/office/drawing/2014/main" id="{50498EE4-78B1-D68A-AF9A-54D52D4ADEDD}"/>
              </a:ext>
            </a:extLst>
          </p:cNvPr>
          <p:cNvSpPr>
            <a:spLocks noGrp="1"/>
          </p:cNvSpPr>
          <p:nvPr>
            <p:ph type="body" idx="1"/>
          </p:nvPr>
        </p:nvSpPr>
        <p:spPr>
          <a:xfrm>
            <a:off x="1371600" y="1396314"/>
            <a:ext cx="4443984" cy="593124"/>
          </a:xfrm>
        </p:spPr>
        <p:txBody>
          <a:bodyPr/>
          <a:lstStyle/>
          <a:p>
            <a:r>
              <a:rPr lang="en-US" sz="2800" dirty="0"/>
              <a:t>Model A – Data Available</a:t>
            </a:r>
          </a:p>
        </p:txBody>
      </p:sp>
      <p:sp>
        <p:nvSpPr>
          <p:cNvPr id="10" name="Content Placeholder 9">
            <a:extLst>
              <a:ext uri="{FF2B5EF4-FFF2-40B4-BE49-F238E27FC236}">
                <a16:creationId xmlns:a16="http://schemas.microsoft.com/office/drawing/2014/main" id="{56B019C5-1222-7E06-9971-93A8B4DE84C2}"/>
              </a:ext>
            </a:extLst>
          </p:cNvPr>
          <p:cNvSpPr>
            <a:spLocks noGrp="1"/>
          </p:cNvSpPr>
          <p:nvPr>
            <p:ph sz="half" idx="2"/>
          </p:nvPr>
        </p:nvSpPr>
        <p:spPr>
          <a:xfrm>
            <a:off x="1371600" y="1989439"/>
            <a:ext cx="4443984" cy="3877962"/>
          </a:xfrm>
        </p:spPr>
        <p:txBody>
          <a:bodyPr/>
          <a:lstStyle/>
          <a:p>
            <a:r>
              <a:rPr lang="en-US" dirty="0"/>
              <a:t>World Mortality Dataset</a:t>
            </a:r>
          </a:p>
          <a:p>
            <a:pPr lvl="1"/>
            <a:r>
              <a:rPr lang="en-US" dirty="0"/>
              <a:t>112 Countries</a:t>
            </a:r>
          </a:p>
          <a:p>
            <a:pPr lvl="1"/>
            <a:r>
              <a:rPr lang="en-US" dirty="0"/>
              <a:t>Weekly/Quarterly/Monthly</a:t>
            </a:r>
          </a:p>
          <a:p>
            <a:pPr lvl="1"/>
            <a:r>
              <a:rPr lang="en-US" dirty="0"/>
              <a:t>Sometimes subdivided by sub-national region</a:t>
            </a:r>
          </a:p>
          <a:p>
            <a:r>
              <a:rPr lang="en-US" dirty="0"/>
              <a:t>Expected deaths is fit using linear model (OLS), with year &amp; time unit (week/quarter/month) as predictors</a:t>
            </a:r>
          </a:p>
          <a:p>
            <a:pPr lvl="1"/>
            <a:r>
              <a:rPr lang="en-US" dirty="0"/>
              <a:t>Time unit is used as a fixed/categorical predictor as opposed to continuous </a:t>
            </a:r>
          </a:p>
          <a:p>
            <a:endParaRPr lang="en-US" dirty="0"/>
          </a:p>
        </p:txBody>
      </p:sp>
      <p:sp>
        <p:nvSpPr>
          <p:cNvPr id="11" name="Text Placeholder 10">
            <a:extLst>
              <a:ext uri="{FF2B5EF4-FFF2-40B4-BE49-F238E27FC236}">
                <a16:creationId xmlns:a16="http://schemas.microsoft.com/office/drawing/2014/main" id="{CDEBD4FE-A236-7F34-206E-5B4FD587E4E1}"/>
              </a:ext>
            </a:extLst>
          </p:cNvPr>
          <p:cNvSpPr>
            <a:spLocks noGrp="1"/>
          </p:cNvSpPr>
          <p:nvPr>
            <p:ph type="body" sz="quarter" idx="3"/>
          </p:nvPr>
        </p:nvSpPr>
        <p:spPr>
          <a:xfrm>
            <a:off x="6525014" y="1396314"/>
            <a:ext cx="4443984" cy="593124"/>
          </a:xfrm>
        </p:spPr>
        <p:txBody>
          <a:bodyPr/>
          <a:lstStyle/>
          <a:p>
            <a:r>
              <a:rPr lang="en-US" sz="2800" dirty="0"/>
              <a:t>Model B – Data Unavailable</a:t>
            </a:r>
          </a:p>
        </p:txBody>
      </p:sp>
      <p:sp>
        <p:nvSpPr>
          <p:cNvPr id="12" name="Content Placeholder 11">
            <a:extLst>
              <a:ext uri="{FF2B5EF4-FFF2-40B4-BE49-F238E27FC236}">
                <a16:creationId xmlns:a16="http://schemas.microsoft.com/office/drawing/2014/main" id="{EC0B4E24-4622-33B0-24A7-6A353E81FFE2}"/>
              </a:ext>
            </a:extLst>
          </p:cNvPr>
          <p:cNvSpPr>
            <a:spLocks noGrp="1"/>
          </p:cNvSpPr>
          <p:nvPr>
            <p:ph sz="quarter" idx="4"/>
          </p:nvPr>
        </p:nvSpPr>
        <p:spPr>
          <a:xfrm>
            <a:off x="6525014" y="1989439"/>
            <a:ext cx="4443984" cy="3877962"/>
          </a:xfrm>
        </p:spPr>
        <p:txBody>
          <a:bodyPr/>
          <a:lstStyle/>
          <a:p>
            <a:r>
              <a:rPr lang="en-US" dirty="0"/>
              <a:t>Inputs:</a:t>
            </a:r>
          </a:p>
          <a:p>
            <a:pPr lvl="1"/>
            <a:r>
              <a:rPr lang="en-US" dirty="0"/>
              <a:t>Model A</a:t>
            </a:r>
          </a:p>
          <a:p>
            <a:pPr lvl="1"/>
            <a:r>
              <a:rPr lang="en-US" dirty="0"/>
              <a:t>Lots of other predictors</a:t>
            </a:r>
          </a:p>
          <a:p>
            <a:r>
              <a:rPr lang="en-US" dirty="0"/>
              <a:t>Uses this data to train a machine learning model to predict excess deaths for training data.</a:t>
            </a:r>
          </a:p>
          <a:p>
            <a:pPr lvl="1"/>
            <a:r>
              <a:rPr lang="en-US" dirty="0" err="1"/>
              <a:t>XGBoost</a:t>
            </a:r>
            <a:r>
              <a:rPr lang="en-US" dirty="0"/>
              <a:t> (</a:t>
            </a:r>
            <a:r>
              <a:rPr lang="en-US" dirty="0" err="1"/>
              <a:t>eXtreme</a:t>
            </a:r>
            <a:r>
              <a:rPr lang="en-US" dirty="0"/>
              <a:t> Gradient Boosting)</a:t>
            </a:r>
          </a:p>
          <a:p>
            <a:pPr lvl="1"/>
            <a:r>
              <a:rPr lang="en-US" dirty="0"/>
              <a:t>Clearly very sensitive to input</a:t>
            </a:r>
          </a:p>
          <a:p>
            <a:pPr lvl="1"/>
            <a:r>
              <a:rPr lang="en-US" dirty="0"/>
              <a:t>Many </a:t>
            </a:r>
            <a:r>
              <a:rPr lang="en-US" dirty="0" err="1"/>
              <a:t>hyperparemeters</a:t>
            </a:r>
            <a:endParaRPr lang="en-US" dirty="0"/>
          </a:p>
          <a:p>
            <a:endParaRPr lang="en-US" dirty="0"/>
          </a:p>
        </p:txBody>
      </p:sp>
      <p:sp>
        <p:nvSpPr>
          <p:cNvPr id="4" name="Slide Number Placeholder 3">
            <a:extLst>
              <a:ext uri="{FF2B5EF4-FFF2-40B4-BE49-F238E27FC236}">
                <a16:creationId xmlns:a16="http://schemas.microsoft.com/office/drawing/2014/main" id="{D74C8BDF-3163-63F3-BB99-66408ABA33A0}"/>
              </a:ext>
            </a:extLst>
          </p:cNvPr>
          <p:cNvSpPr>
            <a:spLocks noGrp="1"/>
          </p:cNvSpPr>
          <p:nvPr>
            <p:ph type="sldNum" sz="quarter" idx="12"/>
          </p:nvPr>
        </p:nvSpPr>
        <p:spPr/>
        <p:txBody>
          <a:bodyPr/>
          <a:lstStyle/>
          <a:p>
            <a:fld id="{E8B2249B-FD09-4942-9000-EB2098580342}" type="slidenum">
              <a:rPr lang="en-US" smtClean="0"/>
              <a:t>8</a:t>
            </a:fld>
            <a:endParaRPr lang="en-US"/>
          </a:p>
        </p:txBody>
      </p:sp>
      <p:sp>
        <p:nvSpPr>
          <p:cNvPr id="6" name="Footer Placeholder 5">
            <a:extLst>
              <a:ext uri="{FF2B5EF4-FFF2-40B4-BE49-F238E27FC236}">
                <a16:creationId xmlns:a16="http://schemas.microsoft.com/office/drawing/2014/main" id="{5488F581-13D1-A74A-141E-CA118A20CEC5}"/>
              </a:ext>
            </a:extLst>
          </p:cNvPr>
          <p:cNvSpPr>
            <a:spLocks noGrp="1"/>
          </p:cNvSpPr>
          <p:nvPr>
            <p:ph type="ftr" sz="quarter" idx="11"/>
          </p:nvPr>
        </p:nvSpPr>
        <p:spPr/>
        <p:txBody>
          <a:bodyPr/>
          <a:lstStyle/>
          <a:p>
            <a:r>
              <a:rPr lang="en-US"/>
              <a:t>The Economist’s Methodology - Overview</a:t>
            </a:r>
          </a:p>
        </p:txBody>
      </p:sp>
    </p:spTree>
    <p:extLst>
      <p:ext uri="{BB962C8B-B14F-4D97-AF65-F5344CB8AC3E}">
        <p14:creationId xmlns:p14="http://schemas.microsoft.com/office/powerpoint/2010/main" val="305576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524-E324-5670-6928-2A95258B04C1}"/>
              </a:ext>
            </a:extLst>
          </p:cNvPr>
          <p:cNvSpPr>
            <a:spLocks noGrp="1"/>
          </p:cNvSpPr>
          <p:nvPr>
            <p:ph type="title"/>
          </p:nvPr>
        </p:nvSpPr>
        <p:spPr/>
        <p:txBody>
          <a:bodyPr>
            <a:normAutofit/>
          </a:bodyPr>
          <a:lstStyle/>
          <a:p>
            <a:r>
              <a:rPr lang="en-US" sz="4000" dirty="0"/>
              <a:t>The Economist’s Methodology - Overview</a:t>
            </a:r>
            <a:endParaRPr lang="en-US" dirty="0"/>
          </a:p>
        </p:txBody>
      </p:sp>
      <p:pic>
        <p:nvPicPr>
          <p:cNvPr id="5" name="Content Placeholder 4" descr="Chart, line chart&#10;&#10;Description automatically generated">
            <a:extLst>
              <a:ext uri="{FF2B5EF4-FFF2-40B4-BE49-F238E27FC236}">
                <a16:creationId xmlns:a16="http://schemas.microsoft.com/office/drawing/2014/main" id="{F750476B-0709-1396-5381-980CADB3F09F}"/>
              </a:ext>
            </a:extLst>
          </p:cNvPr>
          <p:cNvPicPr>
            <a:picLocks noGrp="1" noChangeAspect="1"/>
          </p:cNvPicPr>
          <p:nvPr>
            <p:ph idx="1"/>
          </p:nvPr>
        </p:nvPicPr>
        <p:blipFill>
          <a:blip r:embed="rId2"/>
          <a:stretch>
            <a:fillRect/>
          </a:stretch>
        </p:blipFill>
        <p:spPr>
          <a:xfrm>
            <a:off x="1371600" y="1519762"/>
            <a:ext cx="9601200" cy="4231226"/>
          </a:xfrm>
        </p:spPr>
      </p:pic>
      <p:sp>
        <p:nvSpPr>
          <p:cNvPr id="4" name="Slide Number Placeholder 3">
            <a:extLst>
              <a:ext uri="{FF2B5EF4-FFF2-40B4-BE49-F238E27FC236}">
                <a16:creationId xmlns:a16="http://schemas.microsoft.com/office/drawing/2014/main" id="{D74C8BDF-3163-63F3-BB99-66408ABA33A0}"/>
              </a:ext>
            </a:extLst>
          </p:cNvPr>
          <p:cNvSpPr>
            <a:spLocks noGrp="1"/>
          </p:cNvSpPr>
          <p:nvPr>
            <p:ph type="sldNum" sz="quarter" idx="12"/>
          </p:nvPr>
        </p:nvSpPr>
        <p:spPr/>
        <p:txBody>
          <a:bodyPr/>
          <a:lstStyle/>
          <a:p>
            <a:fld id="{E8B2249B-FD09-4942-9000-EB2098580342}" type="slidenum">
              <a:rPr lang="en-US" smtClean="0"/>
              <a:t>9</a:t>
            </a:fld>
            <a:endParaRPr lang="en-US"/>
          </a:p>
        </p:txBody>
      </p:sp>
      <p:sp>
        <p:nvSpPr>
          <p:cNvPr id="8" name="Footer Placeholder 7">
            <a:extLst>
              <a:ext uri="{FF2B5EF4-FFF2-40B4-BE49-F238E27FC236}">
                <a16:creationId xmlns:a16="http://schemas.microsoft.com/office/drawing/2014/main" id="{BE3B1D58-ACF4-BDD3-4DE6-11C897CA085E}"/>
              </a:ext>
            </a:extLst>
          </p:cNvPr>
          <p:cNvSpPr>
            <a:spLocks noGrp="1"/>
          </p:cNvSpPr>
          <p:nvPr>
            <p:ph type="ftr" sz="quarter" idx="11"/>
          </p:nvPr>
        </p:nvSpPr>
        <p:spPr/>
        <p:txBody>
          <a:bodyPr/>
          <a:lstStyle/>
          <a:p>
            <a:r>
              <a:rPr lang="en-US"/>
              <a:t>The Economist’s Methodology - Overview</a:t>
            </a:r>
          </a:p>
        </p:txBody>
      </p:sp>
    </p:spTree>
    <p:extLst>
      <p:ext uri="{BB962C8B-B14F-4D97-AF65-F5344CB8AC3E}">
        <p14:creationId xmlns:p14="http://schemas.microsoft.com/office/powerpoint/2010/main" val="157780441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{C078CBCC-E911-CE4A-9E53-1949A85ED450}tf10001072</Template>
  <TotalTime>2609</TotalTime>
  <Words>6284</Words>
  <Application>Microsoft Macintosh PowerPoint</Application>
  <PresentationFormat>Widescreen</PresentationFormat>
  <Paragraphs>983</Paragraphs>
  <Slides>50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Cambria Math</vt:lpstr>
      <vt:lpstr>Franklin Gothic Book</vt:lpstr>
      <vt:lpstr>inherit</vt:lpstr>
      <vt:lpstr>MiloTE</vt:lpstr>
      <vt:lpstr>Monaco</vt:lpstr>
      <vt:lpstr>var(--ds-type-system-serif)</vt:lpstr>
      <vt:lpstr>Crop</vt:lpstr>
      <vt:lpstr>The Economist’s COVID-19 Excess Deaths Tracker</vt:lpstr>
      <vt:lpstr>Agenda</vt:lpstr>
      <vt:lpstr>Introduction</vt:lpstr>
      <vt:lpstr>Introduction – Excess Mortality / Death</vt:lpstr>
      <vt:lpstr>Introduction – Excess Mortality / Death</vt:lpstr>
      <vt:lpstr>PROBLEM STATEMENT</vt:lpstr>
      <vt:lpstr>Agenda</vt:lpstr>
      <vt:lpstr>The Economist’s Methodology - Overview</vt:lpstr>
      <vt:lpstr>The Economist’s Methodology - Overview</vt:lpstr>
      <vt:lpstr>The Economist’s Methodology - Overview</vt:lpstr>
      <vt:lpstr>Agenda</vt:lpstr>
      <vt:lpstr>Excess Deaths Model A – Data &amp; Assumptions</vt:lpstr>
      <vt:lpstr>Excess Deaths Model A – Data &amp; Assumptions</vt:lpstr>
      <vt:lpstr>Excess Deaths Model A – Data &amp; Assumptions</vt:lpstr>
      <vt:lpstr>Excess Deaths Model A – Data &amp; Assumptions</vt:lpstr>
      <vt:lpstr>Excess Deaths Model B – Data &amp; Assumptions</vt:lpstr>
      <vt:lpstr>Excess Deaths Model B – Data &amp; Assumptions</vt:lpstr>
      <vt:lpstr>Agenda</vt:lpstr>
      <vt:lpstr>Excess Deaths Model A – Shortcomings</vt:lpstr>
      <vt:lpstr>Excess Deaths Model A – Shortcomings</vt:lpstr>
      <vt:lpstr>Excess Deaths Model A – Shortcomings</vt:lpstr>
      <vt:lpstr>Excess Deaths Model B – Shortcomings</vt:lpstr>
      <vt:lpstr>Agenda</vt:lpstr>
      <vt:lpstr>Model VALIDATIONS</vt:lpstr>
      <vt:lpstr>Normal Errors</vt:lpstr>
      <vt:lpstr>QQ - Plots</vt:lpstr>
      <vt:lpstr>Histograms - Plots</vt:lpstr>
      <vt:lpstr>Model Fits</vt:lpstr>
      <vt:lpstr>PowerPoint Presentation</vt:lpstr>
      <vt:lpstr>Model Fits</vt:lpstr>
      <vt:lpstr>Expected Deaths Model Selection</vt:lpstr>
      <vt:lpstr>Validation Code</vt:lpstr>
      <vt:lpstr>Validation Code</vt:lpstr>
      <vt:lpstr>Validation Code</vt:lpstr>
      <vt:lpstr>Validation Code</vt:lpstr>
      <vt:lpstr>Validation Code – Normal Model (No Reg.)</vt:lpstr>
      <vt:lpstr>Validation Code – Normal Model (With Reg.)</vt:lpstr>
      <vt:lpstr>Validation Code – Poisson Model (No Reg.)</vt:lpstr>
      <vt:lpstr>Validation Code – Poisson Model (With Reg.)</vt:lpstr>
      <vt:lpstr>Expected Deaths Estimates – Normal Models</vt:lpstr>
      <vt:lpstr>Expected Deaths Estimates – Normal Models (Slight Adjustment)</vt:lpstr>
      <vt:lpstr>Expected Deaths Estimates – Normal VS Poisson Models</vt:lpstr>
      <vt:lpstr>Excess Deaths VS Covid Deaths</vt:lpstr>
      <vt:lpstr>Model Selection Matrix – Excess Deaths</vt:lpstr>
      <vt:lpstr>Agenda</vt:lpstr>
      <vt:lpstr>Model Comparison - Global</vt:lpstr>
      <vt:lpstr>Model Comparison – South Africa</vt:lpstr>
      <vt:lpstr>What can we conclude?</vt:lpstr>
      <vt:lpstr>THANK YOU</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Economist’s COVID-19 Excess Deaths Tracker</dc:title>
  <dc:creator>Dollie, MA, Mr [22616381@sun.ac.za]</dc:creator>
  <cp:lastModifiedBy>Dollie, MA, Mr [22616381@sun.ac.za]</cp:lastModifiedBy>
  <cp:revision>7</cp:revision>
  <dcterms:created xsi:type="dcterms:W3CDTF">2022-07-07T10:18:45Z</dcterms:created>
  <dcterms:modified xsi:type="dcterms:W3CDTF">2022-07-15T09:15:24Z</dcterms:modified>
</cp:coreProperties>
</file>